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4" r:id="rId3"/>
    <p:sldId id="385" r:id="rId4"/>
    <p:sldId id="387" r:id="rId5"/>
    <p:sldId id="388" r:id="rId6"/>
    <p:sldId id="386" r:id="rId7"/>
    <p:sldId id="3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4" orient="horz" pos="96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0" y="67"/>
      </p:cViewPr>
      <p:guideLst>
        <p:guide orient="horz" pos="816"/>
        <p:guide pos="2976"/>
        <p:guide orient="horz" pos="96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 custT="1"/>
      <dgm:spPr/>
      <dgm:t>
        <a:bodyPr/>
        <a:lstStyle/>
        <a:p>
          <a:r>
            <a:rPr lang="en-US" sz="1600" b="1" dirty="0" smtClean="0"/>
            <a:t>4. Security Governance</a:t>
          </a:r>
          <a:endParaRPr lang="en-US" sz="1600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 sz="1800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 sz="1800"/>
        </a:p>
      </dgm:t>
    </dgm:pt>
    <dgm:pt modelId="{B1E6CB63-4282-467D-8690-DDD8C905EE5B}">
      <dgm:prSet phldrT="[Text]" custT="1"/>
      <dgm:spPr/>
      <dgm:t>
        <a:bodyPr/>
        <a:lstStyle/>
        <a:p>
          <a:r>
            <a:rPr lang="en-US" sz="1600" b="1" dirty="0" smtClean="0"/>
            <a:t>3. Security Engineering</a:t>
          </a:r>
          <a:endParaRPr lang="en-US" sz="1600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 sz="1800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 sz="1800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/>
            <a:t>2. Vulnerability Management</a:t>
          </a:r>
          <a:endParaRPr lang="en-US" sz="14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 sz="1800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 sz="1800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/>
            <a:t>1. Security Hardening</a:t>
          </a:r>
          <a:endParaRPr lang="en-US" sz="14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 sz="1800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 sz="1800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B4AE01-F155-4D87-82B6-F7F661AB38D4}" type="presOf" srcId="{976791AB-9F64-4932-BE70-7B6C7A9D6D95}" destId="{2B302969-3AE6-4266-84AA-F1AD87312FA9}" srcOrd="0" destOrd="0" presId="urn:microsoft.com/office/officeart/2005/8/layout/venn2"/>
    <dgm:cxn modelId="{E04119A7-7D5A-4CB2-A3F8-955DE619EBB6}" type="presOf" srcId="{B1E6CB63-4282-467D-8690-DDD8C905EE5B}" destId="{1D7630DC-7271-405A-8005-4F277532C0E5}" srcOrd="1" destOrd="0" presId="urn:microsoft.com/office/officeart/2005/8/layout/venn2"/>
    <dgm:cxn modelId="{F621C90D-1BCD-4223-A840-4B4F4E108CD6}" type="presOf" srcId="{713E9320-133C-4C94-BAD8-3E180BDA9443}" destId="{285631AB-6945-4A05-8778-C7F0D58AE0D4}" srcOrd="0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2FFA48B4-E8E9-46A1-8295-8979538576DD}" type="presOf" srcId="{713E9320-133C-4C94-BAD8-3E180BDA9443}" destId="{1B707088-CCF7-4504-B07D-6D2662DF65B4}" srcOrd="1" destOrd="0" presId="urn:microsoft.com/office/officeart/2005/8/layout/venn2"/>
    <dgm:cxn modelId="{ECAB6F42-5DDB-4988-B7F7-7371815CE7E4}" type="presOf" srcId="{976791AB-9F64-4932-BE70-7B6C7A9D6D95}" destId="{1F92B891-3420-4CA4-BDA7-D0AC768AC729}" srcOrd="1" destOrd="0" presId="urn:microsoft.com/office/officeart/2005/8/layout/venn2"/>
    <dgm:cxn modelId="{C4F4D384-8BB2-4E8C-92A6-0B97007F7CFD}" type="presOf" srcId="{C7108136-AC72-4D53-B21B-45948D5AEFAC}" destId="{4AFEACBA-73A5-4FA2-A527-B74BF1E9DA78}" srcOrd="0" destOrd="0" presId="urn:microsoft.com/office/officeart/2005/8/layout/venn2"/>
    <dgm:cxn modelId="{74EAF7D3-6D27-42D0-9030-E120BB07D980}" type="presOf" srcId="{40AAFF44-E676-45A5-972F-D8485ADFA5C6}" destId="{04D83606-6BC0-4C22-A9CD-261C4FCD67D8}" srcOrd="0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A65048EC-BD74-4779-81A8-93A20ED65624}" type="presOf" srcId="{B1E6CB63-4282-467D-8690-DDD8C905EE5B}" destId="{EECDCADF-C00C-4397-9071-DC2185EF6BB7}" srcOrd="0" destOrd="0" presId="urn:microsoft.com/office/officeart/2005/8/layout/venn2"/>
    <dgm:cxn modelId="{A981A901-A82E-43EE-B805-524DAA081818}" type="presOf" srcId="{40AAFF44-E676-45A5-972F-D8485ADFA5C6}" destId="{35FB0DEE-DAA8-4761-A891-0696E5BCB5E5}" srcOrd="1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B3F78945-2B25-4F20-B157-F5A229E6CDBA}" type="presParOf" srcId="{4AFEACBA-73A5-4FA2-A527-B74BF1E9DA78}" destId="{D68714D9-C7C2-42DB-8E5C-1A15D28CFAC7}" srcOrd="0" destOrd="0" presId="urn:microsoft.com/office/officeart/2005/8/layout/venn2"/>
    <dgm:cxn modelId="{0BED7AFA-C9D9-4FE1-9861-A660C6324362}" type="presParOf" srcId="{D68714D9-C7C2-42DB-8E5C-1A15D28CFAC7}" destId="{285631AB-6945-4A05-8778-C7F0D58AE0D4}" srcOrd="0" destOrd="0" presId="urn:microsoft.com/office/officeart/2005/8/layout/venn2"/>
    <dgm:cxn modelId="{0E9D33E0-2AEE-408C-A4AE-3284117F3875}" type="presParOf" srcId="{D68714D9-C7C2-42DB-8E5C-1A15D28CFAC7}" destId="{1B707088-CCF7-4504-B07D-6D2662DF65B4}" srcOrd="1" destOrd="0" presId="urn:microsoft.com/office/officeart/2005/8/layout/venn2"/>
    <dgm:cxn modelId="{46A822AE-BD36-4E1A-B0D9-C3083BF8C92E}" type="presParOf" srcId="{4AFEACBA-73A5-4FA2-A527-B74BF1E9DA78}" destId="{A69E22D6-38AA-43DC-B711-CE8FD80A6D92}" srcOrd="1" destOrd="0" presId="urn:microsoft.com/office/officeart/2005/8/layout/venn2"/>
    <dgm:cxn modelId="{C07BDD60-F028-400B-A455-47C77D29B110}" type="presParOf" srcId="{A69E22D6-38AA-43DC-B711-CE8FD80A6D92}" destId="{EECDCADF-C00C-4397-9071-DC2185EF6BB7}" srcOrd="0" destOrd="0" presId="urn:microsoft.com/office/officeart/2005/8/layout/venn2"/>
    <dgm:cxn modelId="{DF2EA457-01D8-447E-9629-BB3AF2F3DF53}" type="presParOf" srcId="{A69E22D6-38AA-43DC-B711-CE8FD80A6D92}" destId="{1D7630DC-7271-405A-8005-4F277532C0E5}" srcOrd="1" destOrd="0" presId="urn:microsoft.com/office/officeart/2005/8/layout/venn2"/>
    <dgm:cxn modelId="{B5397091-F00E-44BE-954B-1F8736A8FADD}" type="presParOf" srcId="{4AFEACBA-73A5-4FA2-A527-B74BF1E9DA78}" destId="{09C911D6-DEB4-430F-A064-F4FBA7A74D12}" srcOrd="2" destOrd="0" presId="urn:microsoft.com/office/officeart/2005/8/layout/venn2"/>
    <dgm:cxn modelId="{2429C239-B27A-47E1-966D-D8872E590079}" type="presParOf" srcId="{09C911D6-DEB4-430F-A064-F4FBA7A74D12}" destId="{2B302969-3AE6-4266-84AA-F1AD87312FA9}" srcOrd="0" destOrd="0" presId="urn:microsoft.com/office/officeart/2005/8/layout/venn2"/>
    <dgm:cxn modelId="{46A11B8A-8E1E-42EF-873C-962FB58222D6}" type="presParOf" srcId="{09C911D6-DEB4-430F-A064-F4FBA7A74D12}" destId="{1F92B891-3420-4CA4-BDA7-D0AC768AC729}" srcOrd="1" destOrd="0" presId="urn:microsoft.com/office/officeart/2005/8/layout/venn2"/>
    <dgm:cxn modelId="{02F08143-73CE-4B96-B7A7-2793C1C20201}" type="presParOf" srcId="{4AFEACBA-73A5-4FA2-A527-B74BF1E9DA78}" destId="{4037A5FF-A983-42E4-8F33-57EEBBD91AF8}" srcOrd="3" destOrd="0" presId="urn:microsoft.com/office/officeart/2005/8/layout/venn2"/>
    <dgm:cxn modelId="{F5ABBA39-B2D8-4931-BD51-F4B75F2B5E19}" type="presParOf" srcId="{4037A5FF-A983-42E4-8F33-57EEBBD91AF8}" destId="{04D83606-6BC0-4C22-A9CD-261C4FCD67D8}" srcOrd="0" destOrd="0" presId="urn:microsoft.com/office/officeart/2005/8/layout/venn2"/>
    <dgm:cxn modelId="{C6727CEB-D23F-469C-97C8-69C4CE4CE756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1076801" y="0"/>
          <a:ext cx="4680012" cy="46800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4. Security Governance</a:t>
          </a:r>
          <a:endParaRPr lang="en-US" sz="1600" b="1" kern="1200" dirty="0"/>
        </a:p>
      </dsp:txBody>
      <dsp:txXfrm>
        <a:off x="2762542" y="234000"/>
        <a:ext cx="1308531" cy="702001"/>
      </dsp:txXfrm>
    </dsp:sp>
    <dsp:sp modelId="{EECDCADF-C00C-4397-9071-DC2185EF6BB7}">
      <dsp:nvSpPr>
        <dsp:cNvPr id="0" name=""/>
        <dsp:cNvSpPr/>
      </dsp:nvSpPr>
      <dsp:spPr>
        <a:xfrm>
          <a:off x="1544803" y="936002"/>
          <a:ext cx="3744009" cy="374400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3. Security Engineering</a:t>
          </a:r>
          <a:endParaRPr lang="en-US" sz="1600" b="1" kern="1200" dirty="0"/>
        </a:p>
      </dsp:txBody>
      <dsp:txXfrm>
        <a:off x="2762542" y="1160642"/>
        <a:ext cx="1308531" cy="673921"/>
      </dsp:txXfrm>
    </dsp:sp>
    <dsp:sp modelId="{2B302969-3AE6-4266-84AA-F1AD87312FA9}">
      <dsp:nvSpPr>
        <dsp:cNvPr id="0" name=""/>
        <dsp:cNvSpPr/>
      </dsp:nvSpPr>
      <dsp:spPr>
        <a:xfrm>
          <a:off x="2012804" y="1872004"/>
          <a:ext cx="2808007" cy="2808007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2. Vulnerability Management</a:t>
          </a:r>
          <a:endParaRPr lang="en-US" sz="1400" b="1" kern="1200" dirty="0"/>
        </a:p>
      </dsp:txBody>
      <dsp:txXfrm>
        <a:off x="2762542" y="2082605"/>
        <a:ext cx="1308531" cy="631801"/>
      </dsp:txXfrm>
    </dsp:sp>
    <dsp:sp modelId="{04D83606-6BC0-4C22-A9CD-261C4FCD67D8}">
      <dsp:nvSpPr>
        <dsp:cNvPr id="0" name=""/>
        <dsp:cNvSpPr/>
      </dsp:nvSpPr>
      <dsp:spPr>
        <a:xfrm>
          <a:off x="2480805" y="2808007"/>
          <a:ext cx="1872004" cy="187200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1. Security Hardening</a:t>
          </a:r>
          <a:endParaRPr lang="en-US" sz="1400" b="1" kern="1200" dirty="0"/>
        </a:p>
      </dsp:txBody>
      <dsp:txXfrm>
        <a:off x="2754954" y="3276008"/>
        <a:ext cx="1323707" cy="936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Engineering is the third layer of the Security Transformation Model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Consists of more in-depth and complicated security activities which take more time and effort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Many times related to security architecture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6306547"/>
              </p:ext>
            </p:extLst>
          </p:nvPr>
        </p:nvGraphicFramePr>
        <p:xfrm>
          <a:off x="1853184" y="1403796"/>
          <a:ext cx="6833616" cy="468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3622" y="1284288"/>
            <a:ext cx="2639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SECURITY </a:t>
            </a:r>
          </a:p>
          <a:p>
            <a:r>
              <a:rPr lang="en-US" sz="2400" b="1" dirty="0" smtClean="0"/>
              <a:t>TRANSFORMATION</a:t>
            </a:r>
          </a:p>
          <a:p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5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Types of activities for security engineering: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FW granular access lists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Building an effective DMZ architecture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Segregating the network with VLANs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Adding a security tool such as SIEM, FW, DLP, NAC,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etc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App-DB encryption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2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DMZ Architecture Case Study: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DMZ is an important zone in the overall security architecture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Devices which need to communicate to outside world placed in DMZ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Web servers, email gateways, web gateways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5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17" y="1037763"/>
            <a:ext cx="6939418" cy="520456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4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FW Access List Case Study: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Most of the industry has not worked on building granular access lists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Most FWs have “allow all” for traffic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Granular access lists need to be built based on servers, or traffic flows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0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Why at Layer 3 of Security Transformation Model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Low hanging fruit first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Teams tend to get bogged down with advanced security tasks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These take time, effort, and often budget approval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157521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690" y="5724395"/>
            <a:ext cx="120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86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20577</TotalTime>
  <Words>246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WHAT IS SECURITY ENGINEERING ?</vt:lpstr>
      <vt:lpstr>WHAT IS SECURITY ENGINEERING ?</vt:lpstr>
      <vt:lpstr>WHAT IS SECURITY ENGINEERING ?</vt:lpstr>
      <vt:lpstr>WHAT IS SECURITY ENGINEERING ?</vt:lpstr>
      <vt:lpstr>WHAT IS SECURITY ENGINEERING ?</vt:lpstr>
      <vt:lpstr>WHAT IS SECURITY ENGINEERING ?</vt:lpstr>
      <vt:lpstr>WHAT IS SECURITY ENGINEERING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1755</cp:revision>
  <cp:lastPrinted>2017-07-15T17:14:51Z</cp:lastPrinted>
  <dcterms:modified xsi:type="dcterms:W3CDTF">2019-03-22T05:55:56Z</dcterms:modified>
</cp:coreProperties>
</file>