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83" r:id="rId2"/>
    <p:sldId id="384" r:id="rId3"/>
    <p:sldId id="385" r:id="rId4"/>
    <p:sldId id="386" r:id="rId5"/>
    <p:sldId id="387" r:id="rId6"/>
    <p:sldId id="388" r:id="rId7"/>
    <p:sldId id="389" r:id="rId8"/>
    <p:sldId id="393" r:id="rId9"/>
    <p:sldId id="390" r:id="rId10"/>
    <p:sldId id="391" r:id="rId11"/>
    <p:sldId id="39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326" autoAdjust="0"/>
    <p:restoredTop sz="94660"/>
  </p:normalViewPr>
  <p:slideViewPr>
    <p:cSldViewPr snapToGrid="0">
      <p:cViewPr varScale="1">
        <p:scale>
          <a:sx n="55" d="100"/>
          <a:sy n="55" d="100"/>
        </p:scale>
        <p:origin x="90" y="420"/>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2/15/2018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61250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2/15/2018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757642" cy="4980233"/>
          </a:xfrm>
        </p:spPr>
        <p:txBody>
          <a:bodyPr>
            <a:noAutofit/>
          </a:bodyPr>
          <a:lstStyle/>
          <a:p>
            <a:r>
              <a:rPr lang="en-US" sz="2600" dirty="0" smtClean="0">
                <a:latin typeface="Candara" panose="020E0502030303020204" pitchFamily="34" charset="0"/>
                <a:cs typeface="Arial"/>
              </a:rPr>
              <a:t>1.1</a:t>
            </a:r>
            <a:r>
              <a:rPr lang="en-US" sz="2600" dirty="0">
                <a:latin typeface="Candara" panose="020E0502030303020204" pitchFamily="34" charset="0"/>
                <a:cs typeface="Arial"/>
              </a:rPr>
              <a:t>: Deploy an automated asset inventory discovery tool and use it to build a preliminary inventory of systems connected to an organization’s public and private network(s).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1.5: Deploy network level authentication via 802.1x to limit and control which devices can be connected to the network.  The 802.1x must be tied into the inventory data to determine authorized versus unauthorized systems.</a:t>
            </a: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941358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1.6</a:t>
            </a:r>
            <a:r>
              <a:rPr lang="en-US" sz="2600" dirty="0">
                <a:latin typeface="Candara" panose="020E0502030303020204" pitchFamily="34" charset="0"/>
                <a:cs typeface="Arial"/>
              </a:rPr>
              <a:t>: Use client certificates to validate and authenticate systems prior to connecting to the private network.</a:t>
            </a:r>
          </a:p>
        </p:txBody>
      </p:sp>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
        <p:nvSpPr>
          <p:cNvPr id="4" name="TextBox 3"/>
          <p:cNvSpPr txBox="1"/>
          <p:nvPr/>
        </p:nvSpPr>
        <p:spPr>
          <a:xfrm>
            <a:off x="1951630" y="4954137"/>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1731120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722473" cy="4980233"/>
          </a:xfrm>
        </p:spPr>
        <p:txBody>
          <a:bodyPr>
            <a:noAutofit/>
          </a:bodyPr>
          <a:lstStyle/>
          <a:p>
            <a:r>
              <a:rPr lang="en-US" sz="2600" dirty="0" smtClean="0">
                <a:latin typeface="Candara" panose="020E0502030303020204" pitchFamily="34" charset="0"/>
                <a:cs typeface="Arial"/>
              </a:rPr>
              <a:t>1.1</a:t>
            </a:r>
            <a:r>
              <a:rPr lang="en-US" sz="2600" dirty="0">
                <a:latin typeface="Candara" panose="020E0502030303020204" pitchFamily="34" charset="0"/>
                <a:cs typeface="Arial"/>
              </a:rPr>
              <a:t>: …Both active tools that scan through IPv4 or IPv6 network address ranges and passive tools that identify hosts based on analyzing their traffic should be employed.</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914452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775227" cy="4980233"/>
          </a:xfrm>
        </p:spPr>
        <p:txBody>
          <a:bodyPr>
            <a:noAutofit/>
          </a:bodyPr>
          <a:lstStyle/>
          <a:p>
            <a:r>
              <a:rPr lang="en-US" sz="2600" dirty="0" smtClean="0">
                <a:latin typeface="Candara" panose="020E0502030303020204" pitchFamily="34" charset="0"/>
                <a:cs typeface="Arial"/>
              </a:rPr>
              <a:t>1.2: If </a:t>
            </a:r>
            <a:r>
              <a:rPr lang="en-US" sz="2600" dirty="0">
                <a:latin typeface="Candara" panose="020E0502030303020204" pitchFamily="34" charset="0"/>
                <a:cs typeface="Arial"/>
              </a:rPr>
              <a:t>the organization is dynamically assigning addresses using DHCP, then deploy dynamic host configuration protocol (DHCP) server logging, and use this information to improve the asset inventory and help detect unknown systems.</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649287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1.3: Ensure that all equipment acquisitions automatically update the inventory system as new, approved devices are connected to the network.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693467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775227" cy="4980233"/>
          </a:xfrm>
        </p:spPr>
        <p:txBody>
          <a:bodyPr>
            <a:noAutofit/>
          </a:bodyPr>
          <a:lstStyle/>
          <a:p>
            <a:r>
              <a:rPr lang="en-US" sz="2600" dirty="0">
                <a:latin typeface="Candara" panose="020E0502030303020204" pitchFamily="34" charset="0"/>
                <a:cs typeface="Arial"/>
              </a:rPr>
              <a:t>1.4: Maintain an asset inventory of all systems connected to the network and the network devices themselves, recording at least the network addresses, machine name(s), purpose of each system, an asset owner responsible for each </a:t>
            </a:r>
            <a:r>
              <a:rPr lang="en-US" sz="2600" dirty="0" smtClean="0">
                <a:latin typeface="Candara" panose="020E0502030303020204" pitchFamily="34" charset="0"/>
                <a:cs typeface="Arial"/>
              </a:rPr>
              <a:t>device…</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675051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775227" cy="4980233"/>
          </a:xfrm>
        </p:spPr>
        <p:txBody>
          <a:bodyPr>
            <a:noAutofit/>
          </a:bodyPr>
          <a:lstStyle/>
          <a:p>
            <a:r>
              <a:rPr lang="en-US" sz="2600" dirty="0">
                <a:latin typeface="Candara" panose="020E0502030303020204" pitchFamily="34" charset="0"/>
                <a:cs typeface="Arial"/>
              </a:rPr>
              <a:t>1.4: </a:t>
            </a:r>
            <a:r>
              <a:rPr lang="en-US" sz="2600" dirty="0" smtClean="0">
                <a:latin typeface="Candara" panose="020E0502030303020204" pitchFamily="34" charset="0"/>
                <a:cs typeface="Arial"/>
              </a:rPr>
              <a:t>…and </a:t>
            </a:r>
            <a:r>
              <a:rPr lang="en-US" sz="2600" dirty="0">
                <a:latin typeface="Candara" panose="020E0502030303020204" pitchFamily="34" charset="0"/>
                <a:cs typeface="Arial"/>
              </a:rPr>
              <a:t>the department associated with each device. </a:t>
            </a:r>
            <a:endParaRPr lang="en-US" sz="2600" dirty="0" smtClean="0">
              <a:latin typeface="Candara" panose="020E0502030303020204" pitchFamily="34" charset="0"/>
              <a:cs typeface="Arial"/>
            </a:endParaRPr>
          </a:p>
          <a:p>
            <a:r>
              <a:rPr lang="en-US" sz="2600" dirty="0" smtClean="0">
                <a:latin typeface="Candara" panose="020E0502030303020204" pitchFamily="34" charset="0"/>
                <a:cs typeface="Arial"/>
              </a:rPr>
              <a:t>The </a:t>
            </a:r>
            <a:r>
              <a:rPr lang="en-US" sz="2600" dirty="0">
                <a:latin typeface="Candara" panose="020E0502030303020204" pitchFamily="34" charset="0"/>
                <a:cs typeface="Arial"/>
              </a:rPr>
              <a:t>inventory should include every system that has an Internet protocol (IP) address on the network, including but not limited to desktops, laptops, </a:t>
            </a:r>
            <a:r>
              <a:rPr lang="en-US" sz="2600" dirty="0" smtClean="0">
                <a:latin typeface="Candara" panose="020E0502030303020204" pitchFamily="34" charset="0"/>
                <a:cs typeface="Arial"/>
              </a:rPr>
              <a:t>servers…</a:t>
            </a:r>
            <a:endParaRPr lang="en-US" sz="2600" dirty="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469885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792811" cy="4980233"/>
          </a:xfrm>
        </p:spPr>
        <p:txBody>
          <a:bodyPr>
            <a:noAutofit/>
          </a:bodyPr>
          <a:lstStyle/>
          <a:p>
            <a:r>
              <a:rPr lang="en-US" sz="2600" dirty="0" smtClean="0">
                <a:latin typeface="Candara" panose="020E0502030303020204" pitchFamily="34" charset="0"/>
                <a:cs typeface="Arial"/>
              </a:rPr>
              <a:t>…network </a:t>
            </a:r>
            <a:r>
              <a:rPr lang="en-US" sz="2600" dirty="0">
                <a:latin typeface="Candara" panose="020E0502030303020204" pitchFamily="34" charset="0"/>
                <a:cs typeface="Arial"/>
              </a:rPr>
              <a:t>equipment (routers, </a:t>
            </a:r>
            <a:r>
              <a:rPr lang="en-US" sz="2600" dirty="0" smtClean="0">
                <a:latin typeface="Candara" panose="020E0502030303020204" pitchFamily="34" charset="0"/>
                <a:cs typeface="Arial"/>
              </a:rPr>
              <a:t>switches, firewalls, etc.), printers, storage area networks, Voice Over-IP telephones, multi-homed addresses, virtual addresses, etc</a:t>
            </a:r>
            <a:r>
              <a:rPr lang="en-US" sz="2600" dirty="0" smtClean="0">
                <a:latin typeface="Candara" panose="020E0502030303020204" pitchFamily="34" charset="0"/>
                <a:cs typeface="Arial"/>
              </a:rPr>
              <a:t>.</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176662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792811" cy="4980233"/>
          </a:xfrm>
        </p:spPr>
        <p:txBody>
          <a:bodyPr>
            <a:noAutofit/>
          </a:bodyPr>
          <a:lstStyle/>
          <a:p>
            <a:r>
              <a:rPr lang="en-US" sz="2600" dirty="0" smtClean="0">
                <a:latin typeface="Candara" panose="020E0502030303020204" pitchFamily="34" charset="0"/>
                <a:cs typeface="Arial"/>
              </a:rPr>
              <a:t>The </a:t>
            </a:r>
            <a:r>
              <a:rPr lang="en-US" sz="2600" dirty="0">
                <a:latin typeface="Candara" panose="020E0502030303020204" pitchFamily="34" charset="0"/>
                <a:cs typeface="Arial"/>
              </a:rPr>
              <a:t>asset inventory created must also include data on whether the device is a portable and/or personal device.</a:t>
            </a:r>
            <a:r>
              <a:rPr lang="en-US" sz="2600" dirty="0" smtClean="0">
                <a:latin typeface="Candara" panose="020E0502030303020204" pitchFamily="34" charset="0"/>
                <a:cs typeface="Arial"/>
              </a:rPr>
              <a:t>  </a:t>
            </a: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412727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827981" cy="4980233"/>
          </a:xfrm>
        </p:spPr>
        <p:txBody>
          <a:bodyPr>
            <a:noAutofit/>
          </a:bodyPr>
          <a:lstStyle/>
          <a:p>
            <a:r>
              <a:rPr lang="en-US" sz="2600" dirty="0" smtClean="0">
                <a:latin typeface="Candara" panose="020E0502030303020204" pitchFamily="34" charset="0"/>
                <a:cs typeface="Arial"/>
              </a:rPr>
              <a:t>Devices </a:t>
            </a:r>
            <a:r>
              <a:rPr lang="en-US" sz="2600" dirty="0">
                <a:latin typeface="Candara" panose="020E0502030303020204" pitchFamily="34" charset="0"/>
                <a:cs typeface="Arial"/>
              </a:rPr>
              <a:t>such as mobile phones, tablets, laptops, and other portable electronic devices that store or process data must be identified, regardless of whether they are attached to the organization’s network. </a:t>
            </a: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CSC1: Inventory Of Authorized &amp; Unauthorized Devices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037570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20631</TotalTime>
  <Words>432</Words>
  <Application>Microsoft Office PowerPoint</Application>
  <PresentationFormat>On-screen Show (4:3)</PresentationFormat>
  <Paragraphs>46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Candara</vt:lpstr>
      <vt:lpstr>Office Theme</vt:lpstr>
      <vt:lpstr>CSC1: Inventory Of Authorized &amp; Unauthorized Devices</vt:lpstr>
      <vt:lpstr>CSC1: Inventory Of Authorized &amp; Unauthorized Devices</vt:lpstr>
      <vt:lpstr>CSC1: Inventory Of Authorized &amp; Unauthorized Devices</vt:lpstr>
      <vt:lpstr>CSC1: Inventory Of Authorized &amp; Unauthorized Devices</vt:lpstr>
      <vt:lpstr>CSC1: Inventory Of Authorized &amp; Unauthorized Devices</vt:lpstr>
      <vt:lpstr>CSC1: Inventory Of Authorized &amp; Unauthorized Devices</vt:lpstr>
      <vt:lpstr>CSC1: Inventory Of Authorized &amp; Unauthorized Devices</vt:lpstr>
      <vt:lpstr>CSC1: Inventory Of Authorized &amp; Unauthorized Devices</vt:lpstr>
      <vt:lpstr>CSC1: Inventory Of Authorized &amp; Unauthorized Devices</vt:lpstr>
      <vt:lpstr>CSC1: Inventory Of Authorized &amp; Unauthorized Devices</vt:lpstr>
      <vt:lpstr>CSC1: Inventory Of Authorized &amp; Unauthorized Devices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1779</cp:revision>
  <cp:lastPrinted>2017-07-15T17:14:51Z</cp:lastPrinted>
  <dcterms:modified xsi:type="dcterms:W3CDTF">2018-02-15T13:33:30Z</dcterms:modified>
</cp:coreProperties>
</file>