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384" r:id="rId2"/>
    <p:sldId id="392" r:id="rId3"/>
    <p:sldId id="383" r:id="rId4"/>
    <p:sldId id="385" r:id="rId5"/>
    <p:sldId id="386" r:id="rId6"/>
    <p:sldId id="387" r:id="rId7"/>
    <p:sldId id="388" r:id="rId8"/>
    <p:sldId id="389" r:id="rId9"/>
    <p:sldId id="390" r:id="rId10"/>
    <p:sldId id="391"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6" userDrawn="1">
          <p15:clr>
            <a:srgbClr val="A4A3A4"/>
          </p15:clr>
        </p15:guide>
        <p15:guide id="2" pos="2976" userDrawn="1">
          <p15:clr>
            <a:srgbClr val="A4A3A4"/>
          </p15:clr>
        </p15:guide>
        <p15:guide id="3" pos="288" userDrawn="1">
          <p15:clr>
            <a:srgbClr val="A4A3A4"/>
          </p15:clr>
        </p15:guide>
        <p15:guide id="4" orient="horz" pos="144" userDrawn="1">
          <p15:clr>
            <a:srgbClr val="A4A3A4"/>
          </p15:clr>
        </p15:guide>
        <p15:guide id="5" orient="horz" pos="80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ZZAT GUL" initials="I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875"/>
    <a:srgbClr val="7C3B06"/>
    <a:srgbClr val="C5C5C5"/>
    <a:srgbClr val="684F1E"/>
    <a:srgbClr val="084819"/>
    <a:srgbClr val="5B050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7326" autoAdjust="0"/>
    <p:restoredTop sz="94660"/>
  </p:normalViewPr>
  <p:slideViewPr>
    <p:cSldViewPr snapToGrid="0">
      <p:cViewPr varScale="1">
        <p:scale>
          <a:sx n="55" d="100"/>
          <a:sy n="55" d="100"/>
        </p:scale>
        <p:origin x="90" y="342"/>
      </p:cViewPr>
      <p:guideLst>
        <p:guide orient="horz" pos="816"/>
        <p:guide pos="2976"/>
        <p:guide pos="288"/>
        <p:guide orient="horz" pos="144"/>
        <p:guide orient="horz" pos="80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1D6E16-51C0-4345-9068-9A45A114C3D9}" type="datetimeFigureOut">
              <a:rPr lang="en-US" smtClean="0"/>
              <a:t>27-Feb-18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C9D963-D9F2-4349-A898-395F515990FB}"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BA4CFF-7EFB-413D-979F-A35F027C1BED}" type="datetimeFigureOut">
              <a:rPr lang="en-US" smtClean="0"/>
              <a:t>27-Feb-18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E10C6-2278-46DF-8982-0D5CB7448A8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10</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2</a:t>
            </a:fld>
            <a:endParaRPr lang="en-US"/>
          </a:p>
        </p:txBody>
      </p:sp>
    </p:spTree>
    <p:extLst>
      <p:ext uri="{BB962C8B-B14F-4D97-AF65-F5344CB8AC3E}">
        <p14:creationId xmlns:p14="http://schemas.microsoft.com/office/powerpoint/2010/main" val="2757805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3</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4</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5</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6</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7</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8</a:t>
            </a:fld>
            <a:endParaRPr lang="en-US"/>
          </a:p>
        </p:txBody>
      </p:sp>
    </p:spTree>
    <p:extLst>
      <p:ext uri="{BB962C8B-B14F-4D97-AF65-F5344CB8AC3E}">
        <p14:creationId xmlns:p14="http://schemas.microsoft.com/office/powerpoint/2010/main" val="145620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E10C6-2278-46DF-8982-0D5CB7448A89}" type="slidenum">
              <a:rPr lang="en-US" smtClean="0"/>
              <a:t>9</a:t>
            </a:fld>
            <a:endParaRPr lang="en-US"/>
          </a:p>
        </p:txBody>
      </p:sp>
    </p:spTree>
    <p:extLst>
      <p:ext uri="{BB962C8B-B14F-4D97-AF65-F5344CB8AC3E}">
        <p14:creationId xmlns:p14="http://schemas.microsoft.com/office/powerpoint/2010/main" val="14562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DB5805-4A80-4240-9674-611D0350C9F5}" type="datetime1">
              <a:rPr lang="en-US" smtClean="0"/>
              <a:t>27-Feb-18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86382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3EDDDD-F959-4D1A-9512-A7872E4461BE}" type="datetime1">
              <a:rPr lang="en-US" smtClean="0"/>
              <a:t>27-Feb-18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921770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3B695C-B97A-44F8-BE78-29BECED17B65}" type="datetime1">
              <a:rPr lang="en-US" smtClean="0"/>
              <a:t>27-Feb-18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30749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89DE9E-7AC5-4F3C-919A-3CD9D1803631}" type="datetime1">
              <a:rPr lang="en-US" smtClean="0"/>
              <a:t>27-Feb-18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232306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FF48DB-0A0E-4B15-B961-008B484F8715}" type="datetime1">
              <a:rPr lang="en-US" smtClean="0"/>
              <a:t>27-Feb-18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226231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9E95D3-3B5F-4F55-819C-98DF50A31C5D}" type="datetime1">
              <a:rPr lang="en-US" smtClean="0"/>
              <a:t>27-Feb-18</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8"/>
          <p:cNvSpPr>
            <a:spLocks noGrp="1"/>
          </p:cNvSpPr>
          <p:nvPr>
            <p:ph type="sldNum" sz="quarter" idx="12"/>
          </p:nvPr>
        </p:nvSpPr>
        <p:spPr>
          <a:xfrm>
            <a:off x="6553200" y="6356350"/>
            <a:ext cx="2133600" cy="365125"/>
          </a:xfrm>
        </p:spPr>
        <p:txBody>
          <a:bodyPr/>
          <a:lstStyle>
            <a:lvl1pPr>
              <a:defRPr sz="1200"/>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11302907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8B425A-704D-4D2C-AD9B-16096500C615}" type="datetime1">
              <a:rPr lang="en-US" smtClean="0"/>
              <a:t>27-Feb-18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07172-BAF6-F344-A163-E77E2B783464}" type="slidenum">
              <a:rPr lang="en-US" smtClean="0"/>
              <a:pPr/>
              <a:t>‹#›</a:t>
            </a:fld>
            <a:r>
              <a:rPr lang="en-US"/>
              <a:t> </a:t>
            </a:r>
          </a:p>
        </p:txBody>
      </p:sp>
    </p:spTree>
    <p:extLst>
      <p:ext uri="{BB962C8B-B14F-4D97-AF65-F5344CB8AC3E}">
        <p14:creationId xmlns:p14="http://schemas.microsoft.com/office/powerpoint/2010/main" val="501683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537B5F-ED59-4B5A-B86E-3AD00F64C54A}" type="datetime1">
              <a:rPr lang="en-US" smtClean="0"/>
              <a:t>27-Feb-18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30653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42A16-A71D-4A98-A719-C537DB4039CF}" type="datetime1">
              <a:rPr lang="en-US" smtClean="0"/>
              <a:t>27-Feb-18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07172-BAF6-F344-A163-E77E2B783464}" type="slidenum">
              <a:rPr lang="en-US" smtClean="0"/>
              <a:pPr/>
              <a:t>‹#›</a:t>
            </a:fld>
            <a:endParaRPr lang="en-US"/>
          </a:p>
        </p:txBody>
      </p:sp>
    </p:spTree>
    <p:extLst>
      <p:ext uri="{BB962C8B-B14F-4D97-AF65-F5344CB8AC3E}">
        <p14:creationId xmlns:p14="http://schemas.microsoft.com/office/powerpoint/2010/main" val="216634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B7E944-AD44-4BB7-8E45-F55E48751476}" type="datetime1">
              <a:rPr lang="en-US" smtClean="0"/>
              <a:t>27-Feb-18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104642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A74015-1A16-43FA-B156-0F74C7B2BAE0}" type="datetime1">
              <a:rPr lang="en-US" smtClean="0"/>
              <a:t>27-Feb-18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07172-BAF6-F344-A163-E77E2B783464}" type="slidenum">
              <a:rPr lang="en-US" smtClean="0"/>
              <a:t>‹#›</a:t>
            </a:fld>
            <a:endParaRPr lang="en-US"/>
          </a:p>
        </p:txBody>
      </p:sp>
    </p:spTree>
    <p:extLst>
      <p:ext uri="{BB962C8B-B14F-4D97-AF65-F5344CB8AC3E}">
        <p14:creationId xmlns:p14="http://schemas.microsoft.com/office/powerpoint/2010/main" val="310365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64ED8-5C82-4F7D-946D-E413EB161506}" type="datetime1">
              <a:rPr lang="en-US" smtClean="0"/>
              <a:t>27-Feb-18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07172-BAF6-F344-A163-E77E2B783464}" type="slidenum">
              <a:rPr lang="en-US" smtClean="0"/>
              <a:pPr/>
              <a:t>‹#›</a:t>
            </a:fld>
            <a:endParaRPr lang="en-US"/>
          </a:p>
        </p:txBody>
      </p:sp>
    </p:spTree>
    <p:extLst>
      <p:ext uri="{BB962C8B-B14F-4D97-AF65-F5344CB8AC3E}">
        <p14:creationId xmlns:p14="http://schemas.microsoft.com/office/powerpoint/2010/main" val="4160593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1</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CSC3-I: </a:t>
            </a:r>
            <a:r>
              <a:rPr lang="en-US" sz="2400" b="1" dirty="0">
                <a:solidFill>
                  <a:srgbClr val="002060"/>
                </a:solidFill>
                <a:latin typeface="Candara" panose="020E0502030303020204" pitchFamily="34" charset="0"/>
                <a:cs typeface="Arial"/>
              </a:rPr>
              <a:t>Secure Configurations For </a:t>
            </a:r>
            <a:r>
              <a:rPr lang="en-US" sz="2400" b="1" dirty="0" smtClean="0">
                <a:solidFill>
                  <a:srgbClr val="002060"/>
                </a:solidFill>
                <a:latin typeface="Candara" panose="020E0502030303020204" pitchFamily="34" charset="0"/>
                <a:cs typeface="Arial"/>
              </a:rPr>
              <a:t>HW </a:t>
            </a:r>
            <a:r>
              <a:rPr lang="en-US" sz="2400" b="1" dirty="0">
                <a:solidFill>
                  <a:srgbClr val="002060"/>
                </a:solidFill>
                <a:latin typeface="Candara" panose="020E0502030303020204" pitchFamily="34" charset="0"/>
                <a:cs typeface="Arial"/>
              </a:rPr>
              <a:t>&amp; </a:t>
            </a:r>
            <a:r>
              <a:rPr lang="en-US" sz="2400" b="1" dirty="0" smtClean="0">
                <a:solidFill>
                  <a:srgbClr val="002060"/>
                </a:solidFill>
                <a:latin typeface="Candara" panose="020E0502030303020204" pitchFamily="34" charset="0"/>
                <a:cs typeface="Arial"/>
              </a:rPr>
              <a:t>SW</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583672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dirty="0" smtClean="0">
                <a:latin typeface="Candara" panose="020E0502030303020204" pitchFamily="34" charset="0"/>
                <a:cs typeface="Arial"/>
              </a:rPr>
              <a:t>3.4…: Protocols </a:t>
            </a:r>
            <a:r>
              <a:rPr lang="en-US" sz="2600" dirty="0">
                <a:latin typeface="Candara" panose="020E0502030303020204" pitchFamily="34" charset="0"/>
                <a:cs typeface="Arial"/>
              </a:rPr>
              <a:t>such as telnet, VNC, RDP, or others that do not actively support strong encryption should only be used if they are performed over a secondary encryption channel, such as SSL, TLS or IPSEC.</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10</a:t>
            </a:fld>
            <a:endParaRPr lang="en-US" dirty="0"/>
          </a:p>
        </p:txBody>
      </p:sp>
      <p:sp>
        <p:nvSpPr>
          <p:cNvPr id="3" name="TextBox 2"/>
          <p:cNvSpPr txBox="1"/>
          <p:nvPr/>
        </p:nvSpPr>
        <p:spPr>
          <a:xfrm>
            <a:off x="2169994" y="5390866"/>
            <a:ext cx="595035" cy="369332"/>
          </a:xfrm>
          <a:prstGeom prst="rect">
            <a:avLst/>
          </a:prstGeom>
          <a:noFill/>
        </p:spPr>
        <p:txBody>
          <a:bodyPr wrap="none" rtlCol="0">
            <a:spAutoFit/>
          </a:bodyPr>
          <a:lstStyle/>
          <a:p>
            <a:r>
              <a:rPr lang="en-US" b="1" dirty="0" smtClean="0">
                <a:solidFill>
                  <a:srgbClr val="FF0000"/>
                </a:solidFill>
              </a:rPr>
              <a:t>END</a:t>
            </a:r>
            <a:endParaRPr lang="en-US" b="1" dirty="0">
              <a:solidFill>
                <a:srgbClr val="FF0000"/>
              </a:solidFill>
            </a:endParaRPr>
          </a:p>
        </p:txBody>
      </p:sp>
      <p:sp>
        <p:nvSpPr>
          <p:cNvPr id="8"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CSC3-I: </a:t>
            </a:r>
            <a:r>
              <a:rPr lang="en-US" sz="2400" b="1" dirty="0">
                <a:solidFill>
                  <a:srgbClr val="002060"/>
                </a:solidFill>
                <a:latin typeface="Candara" panose="020E0502030303020204" pitchFamily="34" charset="0"/>
                <a:cs typeface="Arial"/>
              </a:rPr>
              <a:t>Secure Configurations For </a:t>
            </a:r>
            <a:r>
              <a:rPr lang="en-US" sz="2400" b="1" dirty="0" smtClean="0">
                <a:solidFill>
                  <a:srgbClr val="002060"/>
                </a:solidFill>
                <a:latin typeface="Candara" panose="020E0502030303020204" pitchFamily="34" charset="0"/>
                <a:cs typeface="Arial"/>
              </a:rPr>
              <a:t>HW </a:t>
            </a:r>
            <a:r>
              <a:rPr lang="en-US" sz="2400" b="1" dirty="0">
                <a:solidFill>
                  <a:srgbClr val="002060"/>
                </a:solidFill>
                <a:latin typeface="Candara" panose="020E0502030303020204" pitchFamily="34" charset="0"/>
                <a:cs typeface="Arial"/>
              </a:rPr>
              <a:t>&amp; </a:t>
            </a:r>
            <a:r>
              <a:rPr lang="en-US" sz="2400" b="1" dirty="0" smtClean="0">
                <a:solidFill>
                  <a:srgbClr val="002060"/>
                </a:solidFill>
                <a:latin typeface="Candara" panose="020E0502030303020204" pitchFamily="34" charset="0"/>
                <a:cs typeface="Arial"/>
              </a:rPr>
              <a:t>SW</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576706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6F07172-BAF6-F344-A163-E77E2B783464}" type="slidenum">
              <a:rPr lang="en-US" smtClean="0"/>
              <a:t>2</a:t>
            </a:fld>
            <a:endParaRPr lang="en-US" dirty="0"/>
          </a:p>
        </p:txBody>
      </p:sp>
      <p:sp>
        <p:nvSpPr>
          <p:cNvPr id="3" name="Rectangle 2"/>
          <p:cNvSpPr/>
          <p:nvPr/>
        </p:nvSpPr>
        <p:spPr>
          <a:xfrm>
            <a:off x="2065973" y="6002021"/>
            <a:ext cx="5335820" cy="492443"/>
          </a:xfrm>
          <a:prstGeom prst="rect">
            <a:avLst/>
          </a:prstGeom>
        </p:spPr>
        <p:txBody>
          <a:bodyPr wrap="none">
            <a:spAutoFit/>
          </a:bodyPr>
          <a:lstStyle/>
          <a:p>
            <a:r>
              <a:rPr lang="en-US" sz="2600" dirty="0">
                <a:latin typeface="Candara" panose="020E0502030303020204" pitchFamily="34" charset="0"/>
              </a:rPr>
              <a:t>https://www.cisecurity.org/controls/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9299" y="1304075"/>
            <a:ext cx="4593538" cy="4710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CSC3-I: </a:t>
            </a:r>
            <a:r>
              <a:rPr lang="en-US" sz="2400" b="1" dirty="0">
                <a:solidFill>
                  <a:srgbClr val="002060"/>
                </a:solidFill>
                <a:latin typeface="Candara" panose="020E0502030303020204" pitchFamily="34" charset="0"/>
                <a:cs typeface="Arial"/>
              </a:rPr>
              <a:t>Secure Configurations For </a:t>
            </a:r>
            <a:r>
              <a:rPr lang="en-US" sz="2400" b="1" dirty="0" smtClean="0">
                <a:solidFill>
                  <a:srgbClr val="002060"/>
                </a:solidFill>
                <a:latin typeface="Candara" panose="020E0502030303020204" pitchFamily="34" charset="0"/>
                <a:cs typeface="Arial"/>
              </a:rPr>
              <a:t>HW </a:t>
            </a:r>
            <a:r>
              <a:rPr lang="en-US" sz="2400" b="1" dirty="0">
                <a:solidFill>
                  <a:srgbClr val="002060"/>
                </a:solidFill>
                <a:latin typeface="Candara" panose="020E0502030303020204" pitchFamily="34" charset="0"/>
                <a:cs typeface="Arial"/>
              </a:rPr>
              <a:t>&amp; </a:t>
            </a:r>
            <a:r>
              <a:rPr lang="en-US" sz="2400" b="1" dirty="0" smtClean="0">
                <a:solidFill>
                  <a:srgbClr val="002060"/>
                </a:solidFill>
                <a:latin typeface="Candara" panose="020E0502030303020204" pitchFamily="34" charset="0"/>
                <a:cs typeface="Arial"/>
              </a:rPr>
              <a:t>SW</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4987999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dirty="0" smtClean="0">
                <a:latin typeface="Candara" panose="020E0502030303020204" pitchFamily="34" charset="0"/>
                <a:cs typeface="Arial"/>
              </a:rPr>
              <a:t>3.1 Establish </a:t>
            </a:r>
            <a:r>
              <a:rPr lang="en-US" sz="2600" dirty="0">
                <a:latin typeface="Candara" panose="020E0502030303020204" pitchFamily="34" charset="0"/>
                <a:cs typeface="Arial"/>
              </a:rPr>
              <a:t>standard secure configurations of your operating systems and software applications. </a:t>
            </a:r>
            <a:endParaRPr lang="en-US" sz="2600" dirty="0" smtClean="0">
              <a:latin typeface="Candara" panose="020E0502030303020204" pitchFamily="34" charset="0"/>
              <a:cs typeface="Arial"/>
            </a:endParaRPr>
          </a:p>
          <a:p>
            <a:r>
              <a:rPr lang="en-US" sz="2600" dirty="0" smtClean="0">
                <a:latin typeface="Candara" panose="020E0502030303020204" pitchFamily="34" charset="0"/>
                <a:cs typeface="Arial"/>
              </a:rPr>
              <a:t>Standardized </a:t>
            </a:r>
            <a:r>
              <a:rPr lang="en-US" sz="2600" dirty="0">
                <a:latin typeface="Candara" panose="020E0502030303020204" pitchFamily="34" charset="0"/>
                <a:cs typeface="Arial"/>
              </a:rPr>
              <a:t>images should represent hardened versions of the underlying operating system and the applications installed on the system. </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3</a:t>
            </a:fld>
            <a:endParaRPr lang="en-US" dirty="0"/>
          </a:p>
        </p:txBody>
      </p:sp>
      <p:sp>
        <p:nvSpPr>
          <p:cNvPr id="7"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CSC3-I: Secure Configurations For </a:t>
            </a:r>
            <a:r>
              <a:rPr lang="en-US" sz="2400" b="1" dirty="0" smtClean="0">
                <a:solidFill>
                  <a:srgbClr val="002060"/>
                </a:solidFill>
                <a:latin typeface="Candara" panose="020E0502030303020204" pitchFamily="34" charset="0"/>
                <a:cs typeface="Arial"/>
              </a:rPr>
              <a:t>HW </a:t>
            </a:r>
            <a:r>
              <a:rPr lang="en-US" sz="2400" b="1" dirty="0" smtClean="0">
                <a:solidFill>
                  <a:srgbClr val="002060"/>
                </a:solidFill>
                <a:latin typeface="Candara" panose="020E0502030303020204" pitchFamily="34" charset="0"/>
                <a:cs typeface="Arial"/>
              </a:rPr>
              <a:t>&amp; </a:t>
            </a:r>
            <a:r>
              <a:rPr lang="en-US" sz="2400" b="1" dirty="0" smtClean="0">
                <a:solidFill>
                  <a:srgbClr val="002060"/>
                </a:solidFill>
                <a:latin typeface="Candara" panose="020E0502030303020204" pitchFamily="34" charset="0"/>
                <a:cs typeface="Arial"/>
              </a:rPr>
              <a:t>SW</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007371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dirty="0" smtClean="0">
                <a:latin typeface="Candara" panose="020E0502030303020204" pitchFamily="34" charset="0"/>
                <a:cs typeface="Arial"/>
              </a:rPr>
              <a:t>3.1…: These </a:t>
            </a:r>
            <a:r>
              <a:rPr lang="en-US" sz="2600" dirty="0">
                <a:latin typeface="Candara" panose="020E0502030303020204" pitchFamily="34" charset="0"/>
                <a:cs typeface="Arial"/>
              </a:rPr>
              <a:t>images should be validated and refreshed on a regular basis to update their security configuration in light of recent vulnerabilities and attack vectors.</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4</a:t>
            </a:fld>
            <a:endParaRPr lang="en-US" dirty="0"/>
          </a:p>
        </p:txBody>
      </p:sp>
      <p:sp>
        <p:nvSpPr>
          <p:cNvPr id="8"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CSC3-I: </a:t>
            </a:r>
            <a:r>
              <a:rPr lang="en-US" sz="2400" b="1" dirty="0">
                <a:solidFill>
                  <a:srgbClr val="002060"/>
                </a:solidFill>
                <a:latin typeface="Candara" panose="020E0502030303020204" pitchFamily="34" charset="0"/>
                <a:cs typeface="Arial"/>
              </a:rPr>
              <a:t>Secure Configurations For </a:t>
            </a:r>
            <a:r>
              <a:rPr lang="en-US" sz="2400" b="1" dirty="0" smtClean="0">
                <a:solidFill>
                  <a:srgbClr val="002060"/>
                </a:solidFill>
                <a:latin typeface="Candara" panose="020E0502030303020204" pitchFamily="34" charset="0"/>
                <a:cs typeface="Arial"/>
              </a:rPr>
              <a:t>HW </a:t>
            </a:r>
            <a:r>
              <a:rPr lang="en-US" sz="2400" b="1" dirty="0">
                <a:solidFill>
                  <a:srgbClr val="002060"/>
                </a:solidFill>
                <a:latin typeface="Candara" panose="020E0502030303020204" pitchFamily="34" charset="0"/>
                <a:cs typeface="Arial"/>
              </a:rPr>
              <a:t>&amp; </a:t>
            </a:r>
            <a:r>
              <a:rPr lang="en-US" sz="2400" b="1" dirty="0" smtClean="0">
                <a:solidFill>
                  <a:srgbClr val="002060"/>
                </a:solidFill>
                <a:latin typeface="Candara" panose="020E0502030303020204" pitchFamily="34" charset="0"/>
                <a:cs typeface="Arial"/>
              </a:rPr>
              <a:t>SW</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1032990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218780"/>
            <a:ext cx="3793131" cy="4980233"/>
          </a:xfrm>
        </p:spPr>
        <p:txBody>
          <a:bodyPr>
            <a:noAutofit/>
          </a:bodyPr>
          <a:lstStyle/>
          <a:p>
            <a:r>
              <a:rPr lang="en-US" sz="2600" dirty="0">
                <a:latin typeface="Candara" panose="020E0502030303020204" pitchFamily="34" charset="0"/>
                <a:cs typeface="Arial"/>
              </a:rPr>
              <a:t>3.2: Follow strict configuration management, building a secure image that is used to build all new systems that are deployed in the enterprise.  </a:t>
            </a:r>
            <a:endParaRPr lang="en-US" sz="2600" dirty="0" smtClean="0">
              <a:latin typeface="Candara" panose="020E0502030303020204" pitchFamily="34" charset="0"/>
              <a:cs typeface="Arial"/>
            </a:endParaRPr>
          </a:p>
          <a:p>
            <a:r>
              <a:rPr lang="en-US" sz="2600" dirty="0" smtClean="0">
                <a:latin typeface="Candara" panose="020E0502030303020204" pitchFamily="34" charset="0"/>
                <a:cs typeface="Arial"/>
              </a:rPr>
              <a:t>Any </a:t>
            </a:r>
            <a:r>
              <a:rPr lang="en-US" sz="2600" dirty="0">
                <a:latin typeface="Candara" panose="020E0502030303020204" pitchFamily="34" charset="0"/>
                <a:cs typeface="Arial"/>
              </a:rPr>
              <a:t>existing system that becomes compromised should be re-imaged with the secure build. </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5</a:t>
            </a:fld>
            <a:endParaRPr lang="en-US" dirty="0"/>
          </a:p>
        </p:txBody>
      </p:sp>
      <p:sp>
        <p:nvSpPr>
          <p:cNvPr id="8"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CSC3-I: </a:t>
            </a:r>
            <a:r>
              <a:rPr lang="en-US" sz="2400" b="1" dirty="0">
                <a:solidFill>
                  <a:srgbClr val="002060"/>
                </a:solidFill>
                <a:latin typeface="Candara" panose="020E0502030303020204" pitchFamily="34" charset="0"/>
                <a:cs typeface="Arial"/>
              </a:rPr>
              <a:t>Secure Configurations For </a:t>
            </a:r>
            <a:r>
              <a:rPr lang="en-US" sz="2400" b="1" dirty="0" smtClean="0">
                <a:solidFill>
                  <a:srgbClr val="002060"/>
                </a:solidFill>
                <a:latin typeface="Candara" panose="020E0502030303020204" pitchFamily="34" charset="0"/>
                <a:cs typeface="Arial"/>
              </a:rPr>
              <a:t>HW </a:t>
            </a:r>
            <a:r>
              <a:rPr lang="en-US" sz="2400" b="1" dirty="0">
                <a:solidFill>
                  <a:srgbClr val="002060"/>
                </a:solidFill>
                <a:latin typeface="Candara" panose="020E0502030303020204" pitchFamily="34" charset="0"/>
                <a:cs typeface="Arial"/>
              </a:rPr>
              <a:t>&amp; </a:t>
            </a:r>
            <a:r>
              <a:rPr lang="en-US" sz="2400" b="1" dirty="0" smtClean="0">
                <a:solidFill>
                  <a:srgbClr val="002060"/>
                </a:solidFill>
                <a:latin typeface="Candara" panose="020E0502030303020204" pitchFamily="34" charset="0"/>
                <a:cs typeface="Arial"/>
              </a:rPr>
              <a:t>SW</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29119548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dirty="0">
                <a:latin typeface="Candara" panose="020E0502030303020204" pitchFamily="34" charset="0"/>
                <a:cs typeface="Arial"/>
              </a:rPr>
              <a:t>3.2: </a:t>
            </a:r>
            <a:r>
              <a:rPr lang="en-US" sz="2600" dirty="0" smtClean="0">
                <a:latin typeface="Candara" panose="020E0502030303020204" pitchFamily="34" charset="0"/>
                <a:cs typeface="Arial"/>
              </a:rPr>
              <a:t>Regular </a:t>
            </a:r>
            <a:r>
              <a:rPr lang="en-US" sz="2600" dirty="0">
                <a:latin typeface="Candara" panose="020E0502030303020204" pitchFamily="34" charset="0"/>
                <a:cs typeface="Arial"/>
              </a:rPr>
              <a:t>updates or exceptions to this image should be integrated into the organization’s change management processes.  </a:t>
            </a:r>
            <a:endParaRPr lang="en-US" sz="2600" dirty="0" smtClean="0">
              <a:latin typeface="Candara" panose="020E0502030303020204" pitchFamily="34" charset="0"/>
              <a:cs typeface="Arial"/>
            </a:endParaRPr>
          </a:p>
          <a:p>
            <a:r>
              <a:rPr lang="en-US" sz="2600" dirty="0" smtClean="0">
                <a:latin typeface="Candara" panose="020E0502030303020204" pitchFamily="34" charset="0"/>
                <a:cs typeface="Arial"/>
              </a:rPr>
              <a:t>Images </a:t>
            </a:r>
            <a:r>
              <a:rPr lang="en-US" sz="2600" dirty="0">
                <a:latin typeface="Candara" panose="020E0502030303020204" pitchFamily="34" charset="0"/>
                <a:cs typeface="Arial"/>
              </a:rPr>
              <a:t>should be created for workstations, servers, and other system types used by the organization.</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6</a:t>
            </a:fld>
            <a:endParaRPr lang="en-US" dirty="0"/>
          </a:p>
        </p:txBody>
      </p:sp>
      <p:sp>
        <p:nvSpPr>
          <p:cNvPr id="8"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CSC3-I: </a:t>
            </a:r>
            <a:r>
              <a:rPr lang="en-US" sz="2400" b="1" dirty="0">
                <a:solidFill>
                  <a:srgbClr val="002060"/>
                </a:solidFill>
                <a:latin typeface="Candara" panose="020E0502030303020204" pitchFamily="34" charset="0"/>
                <a:cs typeface="Arial"/>
              </a:rPr>
              <a:t>Secure Configurations For </a:t>
            </a:r>
            <a:r>
              <a:rPr lang="en-US" sz="2400" b="1" dirty="0" smtClean="0">
                <a:solidFill>
                  <a:srgbClr val="002060"/>
                </a:solidFill>
                <a:latin typeface="Candara" panose="020E0502030303020204" pitchFamily="34" charset="0"/>
                <a:cs typeface="Arial"/>
              </a:rPr>
              <a:t>HW </a:t>
            </a:r>
            <a:r>
              <a:rPr lang="en-US" sz="2400" b="1" dirty="0">
                <a:solidFill>
                  <a:srgbClr val="002060"/>
                </a:solidFill>
                <a:latin typeface="Candara" panose="020E0502030303020204" pitchFamily="34" charset="0"/>
                <a:cs typeface="Arial"/>
              </a:rPr>
              <a:t>&amp; </a:t>
            </a:r>
            <a:r>
              <a:rPr lang="en-US" sz="2400" b="1" dirty="0" smtClean="0">
                <a:solidFill>
                  <a:srgbClr val="002060"/>
                </a:solidFill>
                <a:latin typeface="Candara" panose="020E0502030303020204" pitchFamily="34" charset="0"/>
                <a:cs typeface="Arial"/>
              </a:rPr>
              <a:t>SW</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18433135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dirty="0">
                <a:latin typeface="Candara" panose="020E0502030303020204" pitchFamily="34" charset="0"/>
                <a:cs typeface="Arial"/>
              </a:rPr>
              <a:t>3.3: Store the master images on securely configured servers, validated with integrity checking tools capable of continuous inspection, and change management to ensure that only authorized changes to the images are possible. </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7</a:t>
            </a:fld>
            <a:endParaRPr lang="en-US" dirty="0"/>
          </a:p>
        </p:txBody>
      </p:sp>
      <p:sp>
        <p:nvSpPr>
          <p:cNvPr id="8"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CSC3-I: </a:t>
            </a:r>
            <a:r>
              <a:rPr lang="en-US" sz="2400" b="1" dirty="0">
                <a:solidFill>
                  <a:srgbClr val="002060"/>
                </a:solidFill>
                <a:latin typeface="Candara" panose="020E0502030303020204" pitchFamily="34" charset="0"/>
                <a:cs typeface="Arial"/>
              </a:rPr>
              <a:t>Secure Configurations For </a:t>
            </a:r>
            <a:r>
              <a:rPr lang="en-US" sz="2400" b="1" dirty="0" smtClean="0">
                <a:solidFill>
                  <a:srgbClr val="002060"/>
                </a:solidFill>
                <a:latin typeface="Candara" panose="020E0502030303020204" pitchFamily="34" charset="0"/>
                <a:cs typeface="Arial"/>
              </a:rPr>
              <a:t>HW </a:t>
            </a:r>
            <a:r>
              <a:rPr lang="en-US" sz="2400" b="1" dirty="0">
                <a:solidFill>
                  <a:srgbClr val="002060"/>
                </a:solidFill>
                <a:latin typeface="Candara" panose="020E0502030303020204" pitchFamily="34" charset="0"/>
                <a:cs typeface="Arial"/>
              </a:rPr>
              <a:t>&amp; </a:t>
            </a:r>
            <a:r>
              <a:rPr lang="en-US" sz="2400" b="1" dirty="0" smtClean="0">
                <a:solidFill>
                  <a:srgbClr val="002060"/>
                </a:solidFill>
                <a:latin typeface="Candara" panose="020E0502030303020204" pitchFamily="34" charset="0"/>
                <a:cs typeface="Arial"/>
              </a:rPr>
              <a:t>SW</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446450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51073" cy="4980233"/>
          </a:xfrm>
        </p:spPr>
        <p:txBody>
          <a:bodyPr>
            <a:noAutofit/>
          </a:bodyPr>
          <a:lstStyle/>
          <a:p>
            <a:r>
              <a:rPr lang="en-US" sz="2600" dirty="0" smtClean="0">
                <a:latin typeface="Candara" panose="020E0502030303020204" pitchFamily="34" charset="0"/>
                <a:cs typeface="Arial"/>
              </a:rPr>
              <a:t>3.3…: Alternatively</a:t>
            </a:r>
            <a:r>
              <a:rPr lang="en-US" sz="2600" dirty="0">
                <a:latin typeface="Candara" panose="020E0502030303020204" pitchFamily="34" charset="0"/>
                <a:cs typeface="Arial"/>
              </a:rPr>
              <a:t>, these master images can be stored in offline machines, air-gapped from the production network, with images copied via secure media to move them between the image storage servers and the production network.</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8</a:t>
            </a:fld>
            <a:endParaRPr lang="en-US" dirty="0"/>
          </a:p>
        </p:txBody>
      </p:sp>
      <p:sp>
        <p:nvSpPr>
          <p:cNvPr id="8"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CSC3-I: </a:t>
            </a:r>
            <a:r>
              <a:rPr lang="en-US" sz="2400" b="1" dirty="0">
                <a:solidFill>
                  <a:srgbClr val="002060"/>
                </a:solidFill>
                <a:latin typeface="Candara" panose="020E0502030303020204" pitchFamily="34" charset="0"/>
                <a:cs typeface="Arial"/>
              </a:rPr>
              <a:t>Secure Configurations For </a:t>
            </a:r>
            <a:r>
              <a:rPr lang="en-US" sz="2400" b="1" dirty="0" smtClean="0">
                <a:solidFill>
                  <a:srgbClr val="002060"/>
                </a:solidFill>
                <a:latin typeface="Candara" panose="020E0502030303020204" pitchFamily="34" charset="0"/>
                <a:cs typeface="Arial"/>
              </a:rPr>
              <a:t>HW </a:t>
            </a:r>
            <a:r>
              <a:rPr lang="en-US" sz="2400" b="1" dirty="0">
                <a:solidFill>
                  <a:srgbClr val="002060"/>
                </a:solidFill>
                <a:latin typeface="Candara" panose="020E0502030303020204" pitchFamily="34" charset="0"/>
                <a:cs typeface="Arial"/>
              </a:rPr>
              <a:t>&amp; </a:t>
            </a:r>
            <a:r>
              <a:rPr lang="en-US" sz="2400" b="1" dirty="0" smtClean="0">
                <a:solidFill>
                  <a:srgbClr val="002060"/>
                </a:solidFill>
                <a:latin typeface="Candara" panose="020E0502030303020204" pitchFamily="34" charset="0"/>
                <a:cs typeface="Arial"/>
              </a:rPr>
              <a:t>SW</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42199902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half" idx="2"/>
          </p:nvPr>
        </p:nvSpPr>
        <p:spPr>
          <a:xfrm>
            <a:off x="4735727" y="1318530"/>
            <a:ext cx="3989710" cy="4980233"/>
          </a:xfrm>
        </p:spPr>
        <p:txBody>
          <a:bodyPr>
            <a:noAutofit/>
          </a:bodyPr>
          <a:lstStyle/>
          <a:p>
            <a:r>
              <a:rPr lang="en-US" sz="2600" dirty="0">
                <a:latin typeface="Candara" panose="020E0502030303020204" pitchFamily="34" charset="0"/>
                <a:cs typeface="Arial"/>
              </a:rPr>
              <a:t>3.4: Perform all remote administration of servers, workstation, network devices, and similar equipment over secure channels. </a:t>
            </a:r>
            <a:endParaRPr lang="en-US" sz="2600" dirty="0" smtClean="0">
              <a:latin typeface="Candara" panose="020E0502030303020204" pitchFamily="34" charset="0"/>
              <a:cs typeface="Arial"/>
            </a:endParaRPr>
          </a:p>
        </p:txBody>
      </p:sp>
      <p:sp>
        <p:nvSpPr>
          <p:cNvPr id="2" name="Slide Number Placeholder 1"/>
          <p:cNvSpPr>
            <a:spLocks noGrp="1"/>
          </p:cNvSpPr>
          <p:nvPr>
            <p:ph type="sldNum" sz="quarter" idx="12"/>
          </p:nvPr>
        </p:nvSpPr>
        <p:spPr/>
        <p:txBody>
          <a:bodyPr/>
          <a:lstStyle/>
          <a:p>
            <a:fld id="{16F07172-BAF6-F344-A163-E77E2B783464}" type="slidenum">
              <a:rPr lang="en-US" smtClean="0"/>
              <a:t>9</a:t>
            </a:fld>
            <a:endParaRPr lang="en-US" dirty="0"/>
          </a:p>
        </p:txBody>
      </p:sp>
      <p:sp>
        <p:nvSpPr>
          <p:cNvPr id="8" name="Title 1"/>
          <p:cNvSpPr>
            <a:spLocks noGrp="1"/>
          </p:cNvSpPr>
          <p:nvPr>
            <p:ph type="title"/>
          </p:nvPr>
        </p:nvSpPr>
        <p:spPr>
          <a:xfrm>
            <a:off x="593680" y="207625"/>
            <a:ext cx="8229600" cy="899232"/>
          </a:xfrm>
        </p:spPr>
        <p:txBody>
          <a:bodyPr>
            <a:noAutofit/>
          </a:bodyPr>
          <a:lstStyle/>
          <a:p>
            <a:r>
              <a:rPr lang="en-US" sz="2400" b="1" dirty="0" smtClean="0">
                <a:solidFill>
                  <a:srgbClr val="002060"/>
                </a:solidFill>
                <a:latin typeface="Candara" panose="020E0502030303020204" pitchFamily="34" charset="0"/>
                <a:cs typeface="Arial"/>
              </a:rPr>
              <a:t>CSC3-I: </a:t>
            </a:r>
            <a:r>
              <a:rPr lang="en-US" sz="2400" b="1" dirty="0">
                <a:solidFill>
                  <a:srgbClr val="002060"/>
                </a:solidFill>
                <a:latin typeface="Candara" panose="020E0502030303020204" pitchFamily="34" charset="0"/>
                <a:cs typeface="Arial"/>
              </a:rPr>
              <a:t>Secure Configurations For </a:t>
            </a:r>
            <a:r>
              <a:rPr lang="en-US" sz="2400" b="1" dirty="0" smtClean="0">
                <a:solidFill>
                  <a:srgbClr val="002060"/>
                </a:solidFill>
                <a:latin typeface="Candara" panose="020E0502030303020204" pitchFamily="34" charset="0"/>
                <a:cs typeface="Arial"/>
              </a:rPr>
              <a:t>HW </a:t>
            </a:r>
            <a:r>
              <a:rPr lang="en-US" sz="2400" b="1" dirty="0">
                <a:solidFill>
                  <a:srgbClr val="002060"/>
                </a:solidFill>
                <a:latin typeface="Candara" panose="020E0502030303020204" pitchFamily="34" charset="0"/>
                <a:cs typeface="Arial"/>
              </a:rPr>
              <a:t>&amp; </a:t>
            </a:r>
            <a:r>
              <a:rPr lang="en-US" sz="2400" b="1" dirty="0" smtClean="0">
                <a:solidFill>
                  <a:srgbClr val="002060"/>
                </a:solidFill>
                <a:latin typeface="Candara" panose="020E0502030303020204" pitchFamily="34" charset="0"/>
                <a:cs typeface="Arial"/>
              </a:rPr>
              <a:t>SW</a:t>
            </a:r>
            <a:endParaRPr lang="en-US" sz="2400" dirty="0">
              <a:solidFill>
                <a:srgbClr val="002060"/>
              </a:solidFill>
              <a:latin typeface="Candara" panose="020E0502030303020204" pitchFamily="34" charset="0"/>
              <a:cs typeface="Arial"/>
            </a:endParaRPr>
          </a:p>
        </p:txBody>
      </p:sp>
    </p:spTree>
    <p:extLst>
      <p:ext uri="{BB962C8B-B14F-4D97-AF65-F5344CB8AC3E}">
        <p14:creationId xmlns:p14="http://schemas.microsoft.com/office/powerpoint/2010/main" val="35607279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20684</TotalTime>
  <Words>379</Words>
  <Application>Microsoft Office PowerPoint</Application>
  <PresentationFormat>On-screen Show (4:3)</PresentationFormat>
  <Paragraphs>43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Candara</vt:lpstr>
      <vt:lpstr>Office Theme</vt:lpstr>
      <vt:lpstr>CSC3-I: Secure Configurations For HW &amp; SW</vt:lpstr>
      <vt:lpstr>CSC3-I: Secure Configurations For HW &amp; SW</vt:lpstr>
      <vt:lpstr>CSC3-I: Secure Configurations For HW &amp; SW</vt:lpstr>
      <vt:lpstr>CSC3-I: Secure Configurations For HW &amp; SW</vt:lpstr>
      <vt:lpstr>CSC3-I: Secure Configurations For HW &amp; SW</vt:lpstr>
      <vt:lpstr>CSC3-I: Secure Configurations For HW &amp; SW</vt:lpstr>
      <vt:lpstr>CSC3-I: Secure Configurations For HW &amp; SW</vt:lpstr>
      <vt:lpstr>CSC3-I: Secure Configurations For HW &amp; SW</vt:lpstr>
      <vt:lpstr>CSC3-I: Secure Configurations For HW &amp; SW</vt:lpstr>
      <vt:lpstr>CSC3-I: Secure Configurations For HW &amp; SW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Attacks</dc:title>
  <dc:creator>Fareed ur Rehman Khan</dc:creator>
  <cp:lastModifiedBy>Administrator</cp:lastModifiedBy>
  <cp:revision>1793</cp:revision>
  <cp:lastPrinted>2017-07-15T17:14:51Z</cp:lastPrinted>
  <dcterms:modified xsi:type="dcterms:W3CDTF">2018-02-27T14:04:01Z</dcterms:modified>
</cp:coreProperties>
</file>