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84" r:id="rId2"/>
    <p:sldId id="390" r:id="rId3"/>
    <p:sldId id="385" r:id="rId4"/>
    <p:sldId id="383" r:id="rId5"/>
    <p:sldId id="386" r:id="rId6"/>
    <p:sldId id="387" r:id="rId7"/>
    <p:sldId id="388" r:id="rId8"/>
    <p:sldId id="38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55" d="100"/>
          <a:sy n="55" d="100"/>
        </p:scale>
        <p:origin x="90" y="342"/>
      </p:cViewPr>
      <p:guideLst>
        <p:guide orient="horz" pos="816"/>
        <p:guide pos="2976"/>
        <p:guide pos="288"/>
        <p:guide orient="horz" pos="144"/>
        <p:guide orient="horz" pos="809"/>
      </p:guideLst>
    </p:cSldViewPr>
  </p:slid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27-Feb-18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27-Feb-18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3018151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27-Feb-18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27-Feb-18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27-Feb-18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27-Feb-18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CSC4-II: 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583672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CSC4-II: 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Assessment &amp; Remediation</a:t>
            </a:r>
            <a:endParaRPr lang="en-US" sz="2400" dirty="0">
              <a:solidFill>
                <a:srgbClr val="002060"/>
              </a:solidFill>
              <a:latin typeface="Candara" panose="020E0502030303020204" pitchFamily="34" charset="0"/>
              <a:cs typeface="Arial"/>
            </a:endParaRPr>
          </a:p>
        </p:txBody>
      </p:sp>
      <p:sp>
        <p:nvSpPr>
          <p:cNvPr id="3" name="Rectangle 2"/>
          <p:cNvSpPr/>
          <p:nvPr/>
        </p:nvSpPr>
        <p:spPr>
          <a:xfrm>
            <a:off x="2065973" y="6002021"/>
            <a:ext cx="5335820" cy="492443"/>
          </a:xfrm>
          <a:prstGeom prst="rect">
            <a:avLst/>
          </a:prstGeom>
        </p:spPr>
        <p:txBody>
          <a:bodyPr wrap="none">
            <a:spAutoFit/>
          </a:bodyPr>
          <a:lstStyle/>
          <a:p>
            <a:r>
              <a:rPr lang="en-US" sz="2600" dirty="0">
                <a:latin typeface="Candara" panose="020E0502030303020204" pitchFamily="34" charset="0"/>
              </a:rPr>
              <a:t>https://www.cisecurity.org/controls/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299" y="1304075"/>
            <a:ext cx="4593538" cy="4710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665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4.5: Deploy automated patch management tools and software update tools for operating system and software/applications on all systems for which such tools are available and safe.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8" name="Title 1"/>
          <p:cNvSpPr txBox="1">
            <a:spLocks/>
          </p:cNvSpPr>
          <p:nvPr/>
        </p:nvSpPr>
        <p:spPr>
          <a:xfrm>
            <a:off x="593680" y="207625"/>
            <a:ext cx="8229600" cy="89923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smtClean="0">
                <a:solidFill>
                  <a:srgbClr val="002060"/>
                </a:solidFill>
                <a:latin typeface="Candara" panose="020E0502030303020204" pitchFamily="34" charset="0"/>
                <a:cs typeface="Arial"/>
              </a:rPr>
              <a:t>CSC4-II: Continuous Vuln. 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61146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4.5…: Patches </a:t>
            </a:r>
            <a:r>
              <a:rPr lang="en-US" sz="2600" dirty="0">
                <a:latin typeface="Candara" panose="020E0502030303020204" pitchFamily="34" charset="0"/>
                <a:cs typeface="Arial"/>
              </a:rPr>
              <a:t>should be applied to all systems, even systems that are properly air gapped</a:t>
            </a:r>
            <a:r>
              <a:rPr lang="en-US" sz="2600" dirty="0" smtClean="0">
                <a:latin typeface="Candara" panose="020E0502030303020204" pitchFamily="34" charset="0"/>
                <a:cs typeface="Arial"/>
              </a:rPr>
              <a:t>.</a:t>
            </a:r>
          </a:p>
          <a:p>
            <a:r>
              <a:rPr lang="en-US" sz="2600" dirty="0">
                <a:latin typeface="Candara" panose="020E0502030303020204" pitchFamily="34" charset="0"/>
                <a:cs typeface="Arial"/>
              </a:rPr>
              <a:t>4.6: Monitor logs associated with any scanning activity and associated administrator accounts to ensure that this activity is limited to the timeframes of legitimate scans.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4.7: Compare the results from back-to-back vulnerability scans to verify that vulnerabilities were addressed either by patching, implementing a compensating control, or documenting and accepting a reasonable business risk.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848792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4.7…: Such </a:t>
            </a:r>
            <a:r>
              <a:rPr lang="en-US" sz="2600" dirty="0">
                <a:latin typeface="Candara" panose="020E0502030303020204" pitchFamily="34" charset="0"/>
                <a:cs typeface="Arial"/>
              </a:rPr>
              <a:t>acceptance of business risks for existing vulnerabilities should be periodically reviewed to determine if newer compensating controls or subsequent patches can address vulnerabilities that were previously accepted, or if conditions have changed, increasing the risk.</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404811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4.8: Establish a process to risk-rate vulnerabilities based on the exploitability and potential impact of the vulnerability, and segmented by appropriate groups of assets (example, DMZ servers, internal network servers, desktops, laptops).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dirty="0"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533483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4.8…: Apply </a:t>
            </a:r>
            <a:r>
              <a:rPr lang="en-US" sz="2600" dirty="0">
                <a:latin typeface="Candara" panose="020E0502030303020204" pitchFamily="34" charset="0"/>
                <a:cs typeface="Arial"/>
              </a:rPr>
              <a:t>patches for the riskiest vulnerabilities first.  </a:t>
            </a:r>
            <a:endParaRPr lang="en-US" sz="2600" dirty="0" smtClean="0">
              <a:latin typeface="Candara" panose="020E0502030303020204" pitchFamily="34" charset="0"/>
              <a:cs typeface="Arial"/>
            </a:endParaRPr>
          </a:p>
          <a:p>
            <a:r>
              <a:rPr lang="en-US" sz="2600" dirty="0" smtClean="0">
                <a:latin typeface="Candara" panose="020E0502030303020204" pitchFamily="34" charset="0"/>
                <a:cs typeface="Arial"/>
              </a:rPr>
              <a:t>A </a:t>
            </a:r>
            <a:r>
              <a:rPr lang="en-US" sz="2600" dirty="0">
                <a:latin typeface="Candara" panose="020E0502030303020204" pitchFamily="34" charset="0"/>
                <a:cs typeface="Arial"/>
              </a:rPr>
              <a:t>phased rollout can be used to minimize the impact to the organization. </a:t>
            </a:r>
            <a:endParaRPr lang="en-US" sz="2600" dirty="0" smtClean="0">
              <a:latin typeface="Candara" panose="020E0502030303020204" pitchFamily="34" charset="0"/>
              <a:cs typeface="Arial"/>
            </a:endParaRPr>
          </a:p>
          <a:p>
            <a:r>
              <a:rPr lang="en-US" sz="2600" dirty="0" smtClean="0">
                <a:latin typeface="Candara" panose="020E0502030303020204" pitchFamily="34" charset="0"/>
                <a:cs typeface="Arial"/>
              </a:rPr>
              <a:t>Establish </a:t>
            </a:r>
            <a:r>
              <a:rPr lang="en-US" sz="2600" dirty="0">
                <a:latin typeface="Candara" panose="020E0502030303020204" pitchFamily="34" charset="0"/>
                <a:cs typeface="Arial"/>
              </a:rPr>
              <a:t>expected patching timelines based on the risk rating level.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CSC4-II: </a:t>
            </a:r>
            <a:r>
              <a:rPr lang="en-US" sz="2400" b="1" dirty="0">
                <a:solidFill>
                  <a:srgbClr val="002060"/>
                </a:solidFill>
                <a:latin typeface="Candara" panose="020E0502030303020204" pitchFamily="34" charset="0"/>
                <a:cs typeface="Arial"/>
              </a:rPr>
              <a:t>Continuous </a:t>
            </a:r>
            <a:r>
              <a:rPr lang="en-US" sz="2400" b="1" dirty="0" err="1" smtClean="0">
                <a:solidFill>
                  <a:srgbClr val="002060"/>
                </a:solidFill>
                <a:latin typeface="Candara" panose="020E0502030303020204" pitchFamily="34" charset="0"/>
                <a:cs typeface="Arial"/>
              </a:rPr>
              <a:t>Vuln</a:t>
            </a:r>
            <a:r>
              <a:rPr lang="en-US" sz="2400" b="1" smtClean="0">
                <a:solidFill>
                  <a:srgbClr val="002060"/>
                </a:solidFill>
                <a:latin typeface="Candara" panose="020E0502030303020204" pitchFamily="34" charset="0"/>
                <a:cs typeface="Arial"/>
              </a:rPr>
              <a:t>. </a:t>
            </a:r>
            <a:r>
              <a:rPr lang="en-US" sz="2400" b="1" dirty="0">
                <a:solidFill>
                  <a:srgbClr val="002060"/>
                </a:solidFill>
                <a:latin typeface="Candara" panose="020E0502030303020204" pitchFamily="34" charset="0"/>
                <a:cs typeface="Arial"/>
              </a:rPr>
              <a:t>Assessment &amp; Remediation</a:t>
            </a:r>
            <a:endParaRPr lang="en-US" sz="2400" dirty="0">
              <a:solidFill>
                <a:srgbClr val="002060"/>
              </a:solidFill>
              <a:latin typeface="Candara" panose="020E0502030303020204" pitchFamily="34" charset="0"/>
              <a:cs typeface="Arial"/>
            </a:endParaRPr>
          </a:p>
        </p:txBody>
      </p:sp>
      <p:sp>
        <p:nvSpPr>
          <p:cNvPr id="3" name="TextBox 2"/>
          <p:cNvSpPr txBox="1"/>
          <p:nvPr/>
        </p:nvSpPr>
        <p:spPr>
          <a:xfrm>
            <a:off x="2429307" y="5895833"/>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90713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20755</TotalTime>
  <Words>307</Words>
  <Application>Microsoft Office PowerPoint</Application>
  <PresentationFormat>On-screen Show (4:3)</PresentationFormat>
  <Paragraphs>35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Candara</vt:lpstr>
      <vt:lpstr>Office Theme</vt:lpstr>
      <vt:lpstr>CSC4-II: Continuous Vuln. Assessment &amp; Remediation</vt:lpstr>
      <vt:lpstr>CSC4-II: Continuous Vuln. Assessment &amp; Remediation</vt:lpstr>
      <vt:lpstr>PowerPoint Presentation</vt:lpstr>
      <vt:lpstr>CSC4-II: Continuous Vuln. Assessment &amp; Remediation</vt:lpstr>
      <vt:lpstr>CSC4-II: Continuous Vuln. Assessment &amp; Remediation</vt:lpstr>
      <vt:lpstr>CSC4-II: Continuous Vuln. Assessment &amp; Remediation</vt:lpstr>
      <vt:lpstr>CSC4-II: Continuous Vuln. Assessment &amp; Remediation</vt:lpstr>
      <vt:lpstr>CSC4-II: Continuous Vuln. Assessment &amp; Remediation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1816</cp:revision>
  <cp:lastPrinted>2017-07-15T17:14:51Z</cp:lastPrinted>
  <dcterms:modified xsi:type="dcterms:W3CDTF">2018-02-27T13:58:52Z</dcterms:modified>
</cp:coreProperties>
</file>