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97" r:id="rId2"/>
    <p:sldId id="384" r:id="rId3"/>
    <p:sldId id="390" r:id="rId4"/>
    <p:sldId id="385" r:id="rId5"/>
    <p:sldId id="391" r:id="rId6"/>
    <p:sldId id="392" r:id="rId7"/>
    <p:sldId id="393" r:id="rId8"/>
    <p:sldId id="394" r:id="rId9"/>
    <p:sldId id="395" r:id="rId10"/>
    <p:sldId id="39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55" d="100"/>
          <a:sy n="55" d="100"/>
        </p:scale>
        <p:origin x="90" y="342"/>
      </p:cViewPr>
      <p:guideLst>
        <p:guide orient="horz" pos="816"/>
        <p:guide pos="2976"/>
        <p:guide pos="288"/>
        <p:guide orient="horz" pos="144"/>
        <p:guide orient="horz" pos="80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13-Sep-18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13-Sep-18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2018892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13-Sep-18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13-Sep-18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13-Sep-18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13-Sep-18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13-Sep-18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13-Sep-18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13-Sep-18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cs typeface="Arial"/>
              </a:rPr>
              <a:t>CIS 20 Critical </a:t>
            </a:r>
            <a:r>
              <a:rPr lang="en-US" sz="2600" b="1" smtClean="0">
                <a:solidFill>
                  <a:schemeClr val="tx2"/>
                </a:solidFill>
                <a:latin typeface="Candara" panose="020E0502030303020204" pitchFamily="34" charset="0"/>
                <a:cs typeface="Arial"/>
              </a:rPr>
              <a:t>Security Controls</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3" name="Title 2"/>
          <p:cNvSpPr>
            <a:spLocks noGrp="1"/>
          </p:cNvSpPr>
          <p:nvPr>
            <p:ph type="title"/>
          </p:nvPr>
        </p:nvSpPr>
        <p:spPr/>
        <p:txBody>
          <a:bodyPr/>
          <a:lstStyle/>
          <a:p>
            <a:endParaRPr lang="en-US"/>
          </a:p>
        </p:txBody>
      </p:sp>
      <p:sp>
        <p:nvSpPr>
          <p:cNvPr id="8" name="Title 1"/>
          <p:cNvSpPr txBox="1">
            <a:spLocks/>
          </p:cNvSpPr>
          <p:nvPr/>
        </p:nvSpPr>
        <p:spPr>
          <a:xfrm>
            <a:off x="593680" y="207625"/>
            <a:ext cx="8229600" cy="89923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629704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rPr>
              <a:t>…be </a:t>
            </a:r>
            <a:r>
              <a:rPr lang="en-US" sz="2600" dirty="0">
                <a:latin typeface="Candara" panose="020E0502030303020204" pitchFamily="34" charset="0"/>
              </a:rPr>
              <a:t>verified to ensure that the operating system, application, and data from the backup are all intact and functional. </a:t>
            </a:r>
          </a:p>
          <a:p>
            <a:r>
              <a:rPr lang="en-US" sz="2600" dirty="0">
                <a:latin typeface="Candara" panose="020E0502030303020204" pitchFamily="34" charset="0"/>
              </a:rPr>
              <a:t>In the event of malware infection, restoration procedures should use a version of the backup that is believed to predate the original infection.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
        <p:nvSpPr>
          <p:cNvPr id="3" name="TextBox 2"/>
          <p:cNvSpPr txBox="1"/>
          <p:nvPr/>
        </p:nvSpPr>
        <p:spPr>
          <a:xfrm>
            <a:off x="2129051" y="5841242"/>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872732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
        <p:nvSpPr>
          <p:cNvPr id="3" name="Rectangle 2"/>
          <p:cNvSpPr/>
          <p:nvPr/>
        </p:nvSpPr>
        <p:spPr>
          <a:xfrm>
            <a:off x="2065973" y="6002021"/>
            <a:ext cx="5335820" cy="492443"/>
          </a:xfrm>
          <a:prstGeom prst="rect">
            <a:avLst/>
          </a:prstGeom>
        </p:spPr>
        <p:txBody>
          <a:bodyPr wrap="none">
            <a:spAutoFit/>
          </a:bodyPr>
          <a:lstStyle/>
          <a:p>
            <a:r>
              <a:rPr lang="en-US" sz="2600" dirty="0">
                <a:latin typeface="Candara" panose="020E0502030303020204" pitchFamily="34" charset="0"/>
              </a:rPr>
              <a:t>https://www.cisecurity.org/controls/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705" y="1291266"/>
            <a:ext cx="7096907" cy="4690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67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3" name="Rectangle 2"/>
          <p:cNvSpPr/>
          <p:nvPr/>
        </p:nvSpPr>
        <p:spPr>
          <a:xfrm>
            <a:off x="2065973" y="5278677"/>
            <a:ext cx="5335820" cy="492443"/>
          </a:xfrm>
          <a:prstGeom prst="rect">
            <a:avLst/>
          </a:prstGeom>
        </p:spPr>
        <p:txBody>
          <a:bodyPr wrap="none">
            <a:spAutoFit/>
          </a:bodyPr>
          <a:lstStyle/>
          <a:p>
            <a:r>
              <a:rPr lang="en-US" sz="2600" dirty="0">
                <a:latin typeface="Candara" panose="020E0502030303020204" pitchFamily="34" charset="0"/>
              </a:rPr>
              <a:t>https://www.cisecurity.org/controls/</a:t>
            </a:r>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751" y="1638806"/>
            <a:ext cx="7668462" cy="350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962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10.1: Ensure Regular Automated Back </a:t>
            </a:r>
            <a:r>
              <a:rPr lang="en-US" sz="2600" b="1" dirty="0" smtClean="0">
                <a:solidFill>
                  <a:schemeClr val="tx2"/>
                </a:solidFill>
                <a:latin typeface="Candara" panose="020E0502030303020204" pitchFamily="34" charset="0"/>
                <a:cs typeface="Arial"/>
              </a:rPr>
              <a:t>Ups</a:t>
            </a:r>
          </a:p>
          <a:p>
            <a:r>
              <a:rPr lang="en-US" sz="2600" dirty="0">
                <a:latin typeface="Candara" panose="020E0502030303020204" pitchFamily="34" charset="0"/>
                <a:cs typeface="Arial"/>
              </a:rPr>
              <a:t>Ensure that all system data is automatically backed up on regular basis.</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61146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10.2: Perform Complete System </a:t>
            </a:r>
            <a:r>
              <a:rPr lang="en-US" sz="2600" b="1" dirty="0" smtClean="0">
                <a:solidFill>
                  <a:schemeClr val="tx2"/>
                </a:solidFill>
                <a:latin typeface="Candara" panose="020E0502030303020204" pitchFamily="34" charset="0"/>
                <a:cs typeface="Arial"/>
              </a:rPr>
              <a:t>Backups</a:t>
            </a:r>
          </a:p>
          <a:p>
            <a:r>
              <a:rPr lang="en-US" sz="2600" dirty="0">
                <a:latin typeface="Candara" panose="020E0502030303020204" pitchFamily="34" charset="0"/>
                <a:cs typeface="Arial"/>
              </a:rPr>
              <a:t>Ensure that each of the organization's key systems are backed up as a complete system, through processes such as imaging, to enable the quick recovery of an entire system.</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831543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10.3: Test Data on Backup </a:t>
            </a:r>
            <a:r>
              <a:rPr lang="en-US" sz="2600" b="1" dirty="0" smtClean="0">
                <a:solidFill>
                  <a:schemeClr val="tx2"/>
                </a:solidFill>
                <a:latin typeface="Candara" panose="020E0502030303020204" pitchFamily="34" charset="0"/>
                <a:cs typeface="Arial"/>
              </a:rPr>
              <a:t>Media</a:t>
            </a:r>
          </a:p>
          <a:p>
            <a:r>
              <a:rPr lang="en-US" sz="2600" dirty="0">
                <a:latin typeface="Candara" panose="020E0502030303020204" pitchFamily="34" charset="0"/>
                <a:cs typeface="Arial"/>
              </a:rPr>
              <a:t>Test data integrity on backup media on a regular basis by performing a data restoration process to ensure that the backup is properly working.</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552209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10.4: Ensure Protection of </a:t>
            </a:r>
            <a:r>
              <a:rPr lang="en-US" sz="2600" b="1" dirty="0" smtClean="0">
                <a:solidFill>
                  <a:schemeClr val="tx2"/>
                </a:solidFill>
                <a:latin typeface="Candara" panose="020E0502030303020204" pitchFamily="34" charset="0"/>
                <a:cs typeface="Arial"/>
              </a:rPr>
              <a:t>Backups</a:t>
            </a:r>
          </a:p>
          <a:p>
            <a:r>
              <a:rPr lang="en-US" sz="2600" dirty="0">
                <a:latin typeface="Candara" panose="020E0502030303020204" pitchFamily="34" charset="0"/>
                <a:cs typeface="Arial"/>
              </a:rPr>
              <a:t>Ensure that backups are properly protected via physical security or encryption when they are stored, as well as when they are moved across the network. This includes remote backups and cloud services.</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783135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10.5: Ensure Backups Have At least One Non-Continuously Addressable </a:t>
            </a:r>
            <a:r>
              <a:rPr lang="en-US" sz="2600" b="1" dirty="0" smtClean="0">
                <a:solidFill>
                  <a:schemeClr val="tx2"/>
                </a:solidFill>
                <a:latin typeface="Candara" panose="020E0502030303020204" pitchFamily="34" charset="0"/>
                <a:cs typeface="Arial"/>
              </a:rPr>
              <a:t>Destination</a:t>
            </a:r>
          </a:p>
          <a:p>
            <a:r>
              <a:rPr lang="en-US" sz="2600" dirty="0">
                <a:latin typeface="Candara" panose="020E0502030303020204" pitchFamily="34" charset="0"/>
                <a:cs typeface="Arial"/>
              </a:rPr>
              <a:t>Ensure that all backups have at least one backup destination that is not continuously addressable through operating system calls.</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277798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rPr>
              <a:t>Procedures &amp; Tools:</a:t>
            </a:r>
          </a:p>
          <a:p>
            <a:r>
              <a:rPr lang="en-US" sz="2600" dirty="0" smtClean="0">
                <a:latin typeface="Candara" panose="020E0502030303020204" pitchFamily="34" charset="0"/>
              </a:rPr>
              <a:t>Once </a:t>
            </a:r>
            <a:r>
              <a:rPr lang="en-US" sz="2600" dirty="0">
                <a:latin typeface="Candara" panose="020E0502030303020204" pitchFamily="34" charset="0"/>
              </a:rPr>
              <a:t>per quarter (or whenever new backup equipment is purchased), a testing team should evaluate a random sample of system backups by attempting to restore them on a test bed environment. The restored systems </a:t>
            </a:r>
            <a:r>
              <a:rPr lang="en-US" sz="2600" dirty="0" smtClean="0">
                <a:latin typeface="Candara" panose="020E0502030303020204" pitchFamily="34" charset="0"/>
              </a:rPr>
              <a:t>should</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10: DATA RECOVERY CAPABILITIES</a:t>
            </a:r>
            <a:endParaRPr lang="en-US" sz="2400" b="1"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317496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23323</TotalTime>
  <Words>356</Words>
  <Application>Microsoft Office PowerPoint</Application>
  <PresentationFormat>On-screen Show (4:3)</PresentationFormat>
  <Paragraphs>48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Candara</vt:lpstr>
      <vt:lpstr>Office Theme</vt:lpstr>
      <vt:lpstr>PowerPoint Presentation</vt:lpstr>
      <vt:lpstr>CIS CONTROL 10: DATA RECOVERY CAPABILITIES</vt:lpstr>
      <vt:lpstr>CIS CONTROL 10: DATA RECOVERY CAPABILITIES</vt:lpstr>
      <vt:lpstr>CIS CONTROL 10: DATA RECOVERY CAPABILITIES</vt:lpstr>
      <vt:lpstr>CIS CONTROL 10: DATA RECOVERY CAPABILITIES</vt:lpstr>
      <vt:lpstr>CIS CONTROL 10: DATA RECOVERY CAPABILITIES</vt:lpstr>
      <vt:lpstr>CIS CONTROL 10: DATA RECOVERY CAPABILITIES</vt:lpstr>
      <vt:lpstr>CIS CONTROL 10: DATA RECOVERY CAPABILITIES</vt:lpstr>
      <vt:lpstr>CIS CONTROL 10: DATA RECOVERY CAPABILITIES</vt:lpstr>
      <vt:lpstr>CIS CONTROL 10: DATA RECOVERY CAPABILITIES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Muhammad Sajid</cp:lastModifiedBy>
  <cp:revision>1859</cp:revision>
  <cp:lastPrinted>2017-07-15T17:14:51Z</cp:lastPrinted>
  <dcterms:modified xsi:type="dcterms:W3CDTF">2018-09-13T12:03:28Z</dcterms:modified>
</cp:coreProperties>
</file>