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IT Governance ?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The primary goals of IT Governance are to assure that the investments in IT generate business value, and to mitigate the risks that are associated with 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IT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24734" y="5125703"/>
            <a:ext cx="3487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http://www.intosaiitaudit.org/intoit_articles/25_p30top35.pdf</a:t>
            </a: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IT Governance ?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Simply put, it’s putting structure around how organizations align IT strategy with business strategy, ensuring that companies stay on track to achieve their strategies and </a:t>
            </a:r>
            <a:r>
              <a:rPr lang="en-US" sz="2600" dirty="0" smtClean="0">
                <a:latin typeface="Candara" panose="020E0502030303020204" pitchFamily="34" charset="0"/>
              </a:rPr>
              <a:t>goals,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IT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4484" y="5819717"/>
            <a:ext cx="3978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http://www.cio.com/article/2438931/governance/it-governance-definition-and-solutions.html</a:t>
            </a:r>
          </a:p>
        </p:txBody>
      </p:sp>
    </p:spTree>
    <p:extLst>
      <p:ext uri="{BB962C8B-B14F-4D97-AF65-F5344CB8AC3E}">
        <p14:creationId xmlns:p14="http://schemas.microsoft.com/office/powerpoint/2010/main" val="4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IT Governance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…and </a:t>
            </a:r>
            <a:r>
              <a:rPr lang="en-US" sz="2600" dirty="0">
                <a:latin typeface="Candara" panose="020E0502030303020204" pitchFamily="34" charset="0"/>
              </a:rPr>
              <a:t>implementing good ways to measure IT’s performance.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It </a:t>
            </a:r>
            <a:r>
              <a:rPr lang="en-US" sz="2600" dirty="0">
                <a:latin typeface="Candara" panose="020E0502030303020204" pitchFamily="34" charset="0"/>
              </a:rPr>
              <a:t>makes sure that all stakeholders’ interests are taken into account and that processes provide measurable results.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IT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24484" y="5819717"/>
            <a:ext cx="3978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http://www.cio.com/article/2438931/governance/it-governance-definition-and-solutions.html</a:t>
            </a:r>
          </a:p>
        </p:txBody>
      </p:sp>
    </p:spTree>
    <p:extLst>
      <p:ext uri="{BB962C8B-B14F-4D97-AF65-F5344CB8AC3E}">
        <p14:creationId xmlns:p14="http://schemas.microsoft.com/office/powerpoint/2010/main" val="9213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IT Governance ?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An IT governance framework should answer </a:t>
            </a:r>
            <a:r>
              <a:rPr lang="en-US" sz="2600" dirty="0" smtClean="0">
                <a:latin typeface="Candara" panose="020E0502030303020204" pitchFamily="34" charset="0"/>
              </a:rPr>
              <a:t>key questions such </a:t>
            </a:r>
            <a:r>
              <a:rPr lang="en-US" sz="2600" dirty="0">
                <a:latin typeface="Candara" panose="020E0502030303020204" pitchFamily="34" charset="0"/>
              </a:rPr>
              <a:t>as how the IT </a:t>
            </a:r>
            <a:r>
              <a:rPr lang="en-US" sz="2600" dirty="0" err="1" smtClean="0">
                <a:latin typeface="Candara" panose="020E0502030303020204" pitchFamily="34" charset="0"/>
              </a:rPr>
              <a:t>dept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r>
              <a:rPr lang="en-US" sz="2600" dirty="0">
                <a:latin typeface="Candara" panose="020E0502030303020204" pitchFamily="34" charset="0"/>
              </a:rPr>
              <a:t>is functioning overall, what key metrics </a:t>
            </a:r>
            <a:r>
              <a:rPr lang="en-US" sz="2600" dirty="0" smtClean="0">
                <a:latin typeface="Candara" panose="020E0502030303020204" pitchFamily="34" charset="0"/>
              </a:rPr>
              <a:t>management </a:t>
            </a:r>
            <a:r>
              <a:rPr lang="en-US" sz="2600" dirty="0">
                <a:latin typeface="Candara" panose="020E0502030303020204" pitchFamily="34" charset="0"/>
              </a:rPr>
              <a:t>needs and what return IT is giving back to the business from </a:t>
            </a:r>
            <a:r>
              <a:rPr lang="en-US" sz="2600" dirty="0" smtClean="0">
                <a:latin typeface="Candara" panose="020E0502030303020204" pitchFamily="34" charset="0"/>
              </a:rPr>
              <a:t>investments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IT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4484" y="6010789"/>
            <a:ext cx="3978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http://www.cio.com/article/2438931/governance/it-governance-definition-and-solutions.html</a:t>
            </a:r>
          </a:p>
        </p:txBody>
      </p:sp>
    </p:spTree>
    <p:extLst>
      <p:ext uri="{BB962C8B-B14F-4D97-AF65-F5344CB8AC3E}">
        <p14:creationId xmlns:p14="http://schemas.microsoft.com/office/powerpoint/2010/main" val="8124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Frameworks which cover IT Governance: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ISO27001: 2013 (Information Security Management System - ISMS)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ITIL (IT Infrastructure Library)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COBIT (Control Objectives for Information &amp; Related Technology)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IT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4484" y="6201861"/>
            <a:ext cx="39783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https://www.itgovernance.co.uk/it_governance</a:t>
            </a:r>
          </a:p>
        </p:txBody>
      </p:sp>
    </p:spTree>
    <p:extLst>
      <p:ext uri="{BB962C8B-B14F-4D97-AF65-F5344CB8AC3E}">
        <p14:creationId xmlns:p14="http://schemas.microsoft.com/office/powerpoint/2010/main" val="21143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IT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018157" y="1207551"/>
            <a:ext cx="5412485" cy="5030702"/>
            <a:chOff x="1344" y="624"/>
            <a:chExt cx="3019" cy="2869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624"/>
              <a:ext cx="3019" cy="2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2" y="1236"/>
              <a:ext cx="1847" cy="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187" y="1619"/>
              <a:ext cx="1337" cy="978"/>
              <a:chOff x="96" y="2640"/>
              <a:chExt cx="1337" cy="978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60" y="2946"/>
                <a:ext cx="1012" cy="672"/>
              </a:xfrm>
              <a:prstGeom prst="roundRect">
                <a:avLst/>
              </a:prstGeom>
              <a:solidFill>
                <a:srgbClr val="0037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GB" sz="1600">
                    <a:solidFill>
                      <a:srgbClr val="FFFFFF"/>
                    </a:solidFill>
                    <a:latin typeface="Verdana" pitchFamily="34" charset="0"/>
                  </a:rPr>
                  <a:t>IT Governance</a:t>
                </a:r>
              </a:p>
            </p:txBody>
          </p:sp>
          <p:pic>
            <p:nvPicPr>
              <p:cNvPr id="18" name="Picture 17" descr="cobit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2640"/>
                <a:ext cx="1337" cy="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304" y="3001"/>
              <a:ext cx="105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>
                  <a:solidFill>
                    <a:schemeClr val="bg1"/>
                  </a:solidFill>
                </a:rPr>
                <a:t>Resource</a:t>
              </a:r>
              <a:br>
                <a:rPr lang="en-US" altLang="en-US">
                  <a:solidFill>
                    <a:schemeClr val="bg1"/>
                  </a:solidFill>
                </a:rPr>
              </a:br>
              <a:r>
                <a:rPr lang="en-US" altLang="en-US">
                  <a:solidFill>
                    <a:schemeClr val="bg1"/>
                  </a:solidFill>
                </a:rPr>
                <a:t>Management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 rot="-2200371">
              <a:off x="1878" y="1198"/>
              <a:ext cx="84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>
                  <a:solidFill>
                    <a:schemeClr val="bg1"/>
                  </a:solidFill>
                </a:rPr>
                <a:t>Strategic</a:t>
              </a:r>
              <a:br>
                <a:rPr lang="en-US" altLang="en-US">
                  <a:solidFill>
                    <a:schemeClr val="bg1"/>
                  </a:solidFill>
                </a:rPr>
              </a:br>
              <a:r>
                <a:rPr lang="en-US" altLang="en-US">
                  <a:solidFill>
                    <a:schemeClr val="bg1"/>
                  </a:solidFill>
                </a:rPr>
                <a:t>Alignment</a:t>
              </a: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 rot="2214876">
              <a:off x="3095" y="1200"/>
              <a:ext cx="71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>
                  <a:solidFill>
                    <a:schemeClr val="bg1"/>
                  </a:solidFill>
                </a:rPr>
                <a:t>Value</a:t>
              </a:r>
              <a:br>
                <a:rPr lang="en-US" altLang="en-US">
                  <a:solidFill>
                    <a:schemeClr val="bg1"/>
                  </a:solidFill>
                </a:rPr>
              </a:br>
              <a:r>
                <a:rPr lang="en-US" altLang="en-US">
                  <a:solidFill>
                    <a:schemeClr val="bg1"/>
                  </a:solidFill>
                </a:rPr>
                <a:t>Delivery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 rot="4262933">
              <a:off x="1356" y="2292"/>
              <a:ext cx="109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>
                  <a:solidFill>
                    <a:schemeClr val="bg1"/>
                  </a:solidFill>
                </a:rPr>
                <a:t>Performance</a:t>
              </a:r>
              <a:br>
                <a:rPr lang="en-US" altLang="en-US">
                  <a:solidFill>
                    <a:schemeClr val="bg1"/>
                  </a:solidFill>
                </a:rPr>
              </a:br>
              <a:r>
                <a:rPr lang="en-US" altLang="en-US">
                  <a:solidFill>
                    <a:schemeClr val="bg1"/>
                  </a:solidFill>
                </a:rPr>
                <a:t>Measurement</a:t>
              </a:r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 rot="-4261820">
              <a:off x="3282" y="2323"/>
              <a:ext cx="105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>
                  <a:solidFill>
                    <a:schemeClr val="bg1"/>
                  </a:solidFill>
                </a:rPr>
                <a:t>Risk</a:t>
              </a:r>
              <a:br>
                <a:rPr lang="en-US" altLang="en-US">
                  <a:solidFill>
                    <a:schemeClr val="bg1"/>
                  </a:solidFill>
                </a:rPr>
              </a:br>
              <a:r>
                <a:rPr lang="en-US" altLang="en-US">
                  <a:solidFill>
                    <a:schemeClr val="bg1"/>
                  </a:solidFill>
                </a:rPr>
                <a:t>Management</a:t>
              </a:r>
            </a:p>
          </p:txBody>
        </p:sp>
      </p:grpSp>
      <p:pic>
        <p:nvPicPr>
          <p:cNvPr id="19" name="Picture 2" descr="Image result for isaca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27" y="1451387"/>
            <a:ext cx="2114805" cy="73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4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COBIT ?</a:t>
            </a:r>
          </a:p>
          <a:p>
            <a:pPr lvl="1"/>
            <a:r>
              <a:rPr lang="en-GB" altLang="en-US" sz="2600" dirty="0">
                <a:latin typeface="Candara" panose="020E0502030303020204" pitchFamily="34" charset="0"/>
              </a:rPr>
              <a:t>Simply stated, COBIT 5 helps enterprises to create optimal value from IT by maintaining a balance between realising benefits and optimising risk levels and resource use.</a:t>
            </a: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IT Governance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 descr="Image result for isac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59" y="5444466"/>
            <a:ext cx="2114805" cy="73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24836" y="5650173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END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15593</TotalTime>
  <Words>278</Words>
  <Application>Microsoft Office PowerPoint</Application>
  <PresentationFormat>On-screen Show (4:3)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Candara</vt:lpstr>
      <vt:lpstr>Verdana</vt:lpstr>
      <vt:lpstr>Office Theme</vt:lpstr>
      <vt:lpstr>What Is IT Governance ?</vt:lpstr>
      <vt:lpstr>What Is IT Governance ?</vt:lpstr>
      <vt:lpstr>What Is IT Governance ?</vt:lpstr>
      <vt:lpstr>What Is IT Governance ?</vt:lpstr>
      <vt:lpstr>What Is IT Governance ?</vt:lpstr>
      <vt:lpstr>What Is IT Governance ?</vt:lpstr>
      <vt:lpstr>What Is IT Governance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996</cp:revision>
  <cp:lastPrinted>2017-07-15T17:14:51Z</cp:lastPrinted>
  <dcterms:modified xsi:type="dcterms:W3CDTF">2017-07-18T09:31:35Z</dcterms:modified>
</cp:coreProperties>
</file>