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08136-AC72-4D53-B21B-45948D5AEFAC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3E9320-133C-4C94-BAD8-3E180BDA9443}">
      <dgm:prSet phldrT="[Text]"/>
      <dgm:spPr/>
      <dgm:t>
        <a:bodyPr/>
        <a:lstStyle/>
        <a:p>
          <a:r>
            <a:rPr lang="en-US" b="1" dirty="0" smtClean="0"/>
            <a:t>4. Security Governance</a:t>
          </a:r>
          <a:endParaRPr lang="en-US" b="1" dirty="0"/>
        </a:p>
      </dgm:t>
    </dgm:pt>
    <dgm:pt modelId="{7D792854-8282-497E-A1CA-9DC127CE6EA7}" type="parTrans" cxnId="{ED13A978-ABB2-4798-9F27-DEC056C4AF05}">
      <dgm:prSet/>
      <dgm:spPr/>
      <dgm:t>
        <a:bodyPr/>
        <a:lstStyle/>
        <a:p>
          <a:endParaRPr lang="en-US"/>
        </a:p>
      </dgm:t>
    </dgm:pt>
    <dgm:pt modelId="{9E951B04-56AD-4234-A48C-CBD7AE969408}" type="sibTrans" cxnId="{ED13A978-ABB2-4798-9F27-DEC056C4AF05}">
      <dgm:prSet/>
      <dgm:spPr/>
      <dgm:t>
        <a:bodyPr/>
        <a:lstStyle/>
        <a:p>
          <a:endParaRPr lang="en-US"/>
        </a:p>
      </dgm:t>
    </dgm:pt>
    <dgm:pt modelId="{B1E6CB63-4282-467D-8690-DDD8C905EE5B}">
      <dgm:prSet phldrT="[Text]"/>
      <dgm:spPr/>
      <dgm:t>
        <a:bodyPr/>
        <a:lstStyle/>
        <a:p>
          <a:r>
            <a:rPr lang="en-US" b="1" dirty="0" smtClean="0"/>
            <a:t>3. Security Engineering</a:t>
          </a:r>
          <a:endParaRPr lang="en-US" b="1" dirty="0"/>
        </a:p>
      </dgm:t>
    </dgm:pt>
    <dgm:pt modelId="{A7F784EF-B710-40FA-9CED-35CFE90427A1}" type="parTrans" cxnId="{4E6AE978-2315-40C2-9FA0-5587E0D169A2}">
      <dgm:prSet/>
      <dgm:spPr/>
      <dgm:t>
        <a:bodyPr/>
        <a:lstStyle/>
        <a:p>
          <a:endParaRPr lang="en-US"/>
        </a:p>
      </dgm:t>
    </dgm:pt>
    <dgm:pt modelId="{98BE9D5C-9587-421C-BDB5-948303BE1B2D}" type="sibTrans" cxnId="{4E6AE978-2315-40C2-9FA0-5587E0D169A2}">
      <dgm:prSet/>
      <dgm:spPr/>
      <dgm:t>
        <a:bodyPr/>
        <a:lstStyle/>
        <a:p>
          <a:endParaRPr lang="en-US"/>
        </a:p>
      </dgm:t>
    </dgm:pt>
    <dgm:pt modelId="{976791AB-9F64-4932-BE70-7B6C7A9D6D95}">
      <dgm:prSet phldrT="[Text]" custT="1"/>
      <dgm:spPr/>
      <dgm:t>
        <a:bodyPr/>
        <a:lstStyle/>
        <a:p>
          <a:r>
            <a:rPr lang="en-US" sz="1400" b="1" dirty="0" smtClean="0"/>
            <a:t>2. Vulnerability Management</a:t>
          </a:r>
          <a:endParaRPr lang="en-US" sz="1400" b="1" dirty="0"/>
        </a:p>
      </dgm:t>
    </dgm:pt>
    <dgm:pt modelId="{63D5DD0A-A1DC-4403-8BEB-C25F8ABCC94C}" type="parTrans" cxnId="{92C5A000-F1E9-492A-97B6-9DC9378AA0C7}">
      <dgm:prSet/>
      <dgm:spPr/>
      <dgm:t>
        <a:bodyPr/>
        <a:lstStyle/>
        <a:p>
          <a:endParaRPr lang="en-US"/>
        </a:p>
      </dgm:t>
    </dgm:pt>
    <dgm:pt modelId="{809CDAD4-B96E-4EDF-8269-C3275C910FE4}" type="sibTrans" cxnId="{92C5A000-F1E9-492A-97B6-9DC9378AA0C7}">
      <dgm:prSet/>
      <dgm:spPr/>
      <dgm:t>
        <a:bodyPr/>
        <a:lstStyle/>
        <a:p>
          <a:endParaRPr lang="en-US"/>
        </a:p>
      </dgm:t>
    </dgm:pt>
    <dgm:pt modelId="{40AAFF44-E676-45A5-972F-D8485ADFA5C6}">
      <dgm:prSet phldrT="[Text]" custT="1"/>
      <dgm:spPr/>
      <dgm:t>
        <a:bodyPr/>
        <a:lstStyle/>
        <a:p>
          <a:r>
            <a:rPr lang="en-US" sz="1400" b="1" dirty="0" smtClean="0"/>
            <a:t>1. Security Hardening</a:t>
          </a:r>
          <a:endParaRPr lang="en-US" sz="1400" b="1" dirty="0"/>
        </a:p>
      </dgm:t>
    </dgm:pt>
    <dgm:pt modelId="{6BC93226-81D8-42C9-B7B9-2FD4C7F84254}" type="parTrans" cxnId="{3BEF9E57-C74C-4FEF-B9E8-0394CC512513}">
      <dgm:prSet/>
      <dgm:spPr/>
      <dgm:t>
        <a:bodyPr/>
        <a:lstStyle/>
        <a:p>
          <a:endParaRPr lang="en-US"/>
        </a:p>
      </dgm:t>
    </dgm:pt>
    <dgm:pt modelId="{9491571C-C442-4940-8AB1-7BA6BA7759B9}" type="sibTrans" cxnId="{3BEF9E57-C74C-4FEF-B9E8-0394CC512513}">
      <dgm:prSet/>
      <dgm:spPr/>
      <dgm:t>
        <a:bodyPr/>
        <a:lstStyle/>
        <a:p>
          <a:endParaRPr lang="en-US"/>
        </a:p>
      </dgm:t>
    </dgm:pt>
    <dgm:pt modelId="{4AFEACBA-73A5-4FA2-A527-B74BF1E9DA78}" type="pres">
      <dgm:prSet presAssocID="{C7108136-AC72-4D53-B21B-45948D5AEFA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714D9-C7C2-42DB-8E5C-1A15D28CFAC7}" type="pres">
      <dgm:prSet presAssocID="{C7108136-AC72-4D53-B21B-45948D5AEFAC}" presName="comp1" presStyleCnt="0"/>
      <dgm:spPr/>
      <dgm:t>
        <a:bodyPr/>
        <a:lstStyle/>
        <a:p>
          <a:endParaRPr lang="en-US"/>
        </a:p>
      </dgm:t>
    </dgm:pt>
    <dgm:pt modelId="{285631AB-6945-4A05-8778-C7F0D58AE0D4}" type="pres">
      <dgm:prSet presAssocID="{C7108136-AC72-4D53-B21B-45948D5AEFAC}" presName="circle1" presStyleLbl="node1" presStyleIdx="0" presStyleCnt="4"/>
      <dgm:spPr/>
      <dgm:t>
        <a:bodyPr/>
        <a:lstStyle/>
        <a:p>
          <a:endParaRPr lang="en-US"/>
        </a:p>
      </dgm:t>
    </dgm:pt>
    <dgm:pt modelId="{1B707088-CCF7-4504-B07D-6D2662DF65B4}" type="pres">
      <dgm:prSet presAssocID="{C7108136-AC72-4D53-B21B-45948D5AEFAC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E22D6-38AA-43DC-B711-CE8FD80A6D92}" type="pres">
      <dgm:prSet presAssocID="{C7108136-AC72-4D53-B21B-45948D5AEFAC}" presName="comp2" presStyleCnt="0"/>
      <dgm:spPr/>
      <dgm:t>
        <a:bodyPr/>
        <a:lstStyle/>
        <a:p>
          <a:endParaRPr lang="en-US"/>
        </a:p>
      </dgm:t>
    </dgm:pt>
    <dgm:pt modelId="{EECDCADF-C00C-4397-9071-DC2185EF6BB7}" type="pres">
      <dgm:prSet presAssocID="{C7108136-AC72-4D53-B21B-45948D5AEFAC}" presName="circle2" presStyleLbl="node1" presStyleIdx="1" presStyleCnt="4"/>
      <dgm:spPr/>
      <dgm:t>
        <a:bodyPr/>
        <a:lstStyle/>
        <a:p>
          <a:endParaRPr lang="en-US"/>
        </a:p>
      </dgm:t>
    </dgm:pt>
    <dgm:pt modelId="{1D7630DC-7271-405A-8005-4F277532C0E5}" type="pres">
      <dgm:prSet presAssocID="{C7108136-AC72-4D53-B21B-45948D5AEFAC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11D6-DEB4-430F-A064-F4FBA7A74D12}" type="pres">
      <dgm:prSet presAssocID="{C7108136-AC72-4D53-B21B-45948D5AEFAC}" presName="comp3" presStyleCnt="0"/>
      <dgm:spPr/>
      <dgm:t>
        <a:bodyPr/>
        <a:lstStyle/>
        <a:p>
          <a:endParaRPr lang="en-US"/>
        </a:p>
      </dgm:t>
    </dgm:pt>
    <dgm:pt modelId="{2B302969-3AE6-4266-84AA-F1AD87312FA9}" type="pres">
      <dgm:prSet presAssocID="{C7108136-AC72-4D53-B21B-45948D5AEFAC}" presName="circle3" presStyleLbl="node1" presStyleIdx="2" presStyleCnt="4"/>
      <dgm:spPr/>
      <dgm:t>
        <a:bodyPr/>
        <a:lstStyle/>
        <a:p>
          <a:endParaRPr lang="en-US"/>
        </a:p>
      </dgm:t>
    </dgm:pt>
    <dgm:pt modelId="{1F92B891-3420-4CA4-BDA7-D0AC768AC729}" type="pres">
      <dgm:prSet presAssocID="{C7108136-AC72-4D53-B21B-45948D5AEFAC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7A5FF-A983-42E4-8F33-57EEBBD91AF8}" type="pres">
      <dgm:prSet presAssocID="{C7108136-AC72-4D53-B21B-45948D5AEFAC}" presName="comp4" presStyleCnt="0"/>
      <dgm:spPr/>
      <dgm:t>
        <a:bodyPr/>
        <a:lstStyle/>
        <a:p>
          <a:endParaRPr lang="en-US"/>
        </a:p>
      </dgm:t>
    </dgm:pt>
    <dgm:pt modelId="{04D83606-6BC0-4C22-A9CD-261C4FCD67D8}" type="pres">
      <dgm:prSet presAssocID="{C7108136-AC72-4D53-B21B-45948D5AEFAC}" presName="circle4" presStyleLbl="node1" presStyleIdx="3" presStyleCnt="4"/>
      <dgm:spPr/>
      <dgm:t>
        <a:bodyPr/>
        <a:lstStyle/>
        <a:p>
          <a:endParaRPr lang="en-US"/>
        </a:p>
      </dgm:t>
    </dgm:pt>
    <dgm:pt modelId="{35FB0DEE-DAA8-4761-A891-0696E5BCB5E5}" type="pres">
      <dgm:prSet presAssocID="{C7108136-AC72-4D53-B21B-45948D5AEFAC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F7B072-43D4-4AC0-A5A2-AB118C25CFBC}" type="presOf" srcId="{40AAFF44-E676-45A5-972F-D8485ADFA5C6}" destId="{04D83606-6BC0-4C22-A9CD-261C4FCD67D8}" srcOrd="0" destOrd="0" presId="urn:microsoft.com/office/officeart/2005/8/layout/venn2"/>
    <dgm:cxn modelId="{2C8D40DA-A7DB-47FC-9BA0-DCF04D0EC991}" type="presOf" srcId="{976791AB-9F64-4932-BE70-7B6C7A9D6D95}" destId="{1F92B891-3420-4CA4-BDA7-D0AC768AC729}" srcOrd="1" destOrd="0" presId="urn:microsoft.com/office/officeart/2005/8/layout/venn2"/>
    <dgm:cxn modelId="{AAE4DF84-B73D-4BB8-A3DD-59BB1C2677EA}" type="presOf" srcId="{B1E6CB63-4282-467D-8690-DDD8C905EE5B}" destId="{1D7630DC-7271-405A-8005-4F277532C0E5}" srcOrd="1" destOrd="0" presId="urn:microsoft.com/office/officeart/2005/8/layout/venn2"/>
    <dgm:cxn modelId="{4E6AE978-2315-40C2-9FA0-5587E0D169A2}" srcId="{C7108136-AC72-4D53-B21B-45948D5AEFAC}" destId="{B1E6CB63-4282-467D-8690-DDD8C905EE5B}" srcOrd="1" destOrd="0" parTransId="{A7F784EF-B710-40FA-9CED-35CFE90427A1}" sibTransId="{98BE9D5C-9587-421C-BDB5-948303BE1B2D}"/>
    <dgm:cxn modelId="{F79BDDB1-B5D0-4239-B315-48CEBC03AAD0}" type="presOf" srcId="{B1E6CB63-4282-467D-8690-DDD8C905EE5B}" destId="{EECDCADF-C00C-4397-9071-DC2185EF6BB7}" srcOrd="0" destOrd="0" presId="urn:microsoft.com/office/officeart/2005/8/layout/venn2"/>
    <dgm:cxn modelId="{866AFAB0-127A-412C-BA59-6C49FB990E88}" type="presOf" srcId="{40AAFF44-E676-45A5-972F-D8485ADFA5C6}" destId="{35FB0DEE-DAA8-4761-A891-0696E5BCB5E5}" srcOrd="1" destOrd="0" presId="urn:microsoft.com/office/officeart/2005/8/layout/venn2"/>
    <dgm:cxn modelId="{3664C30B-62CE-4EDB-B99E-A3DDDB219A93}" type="presOf" srcId="{713E9320-133C-4C94-BAD8-3E180BDA9443}" destId="{285631AB-6945-4A05-8778-C7F0D58AE0D4}" srcOrd="0" destOrd="0" presId="urn:microsoft.com/office/officeart/2005/8/layout/venn2"/>
    <dgm:cxn modelId="{4987AE44-91FE-4B15-930B-45D93EE7EFAF}" type="presOf" srcId="{C7108136-AC72-4D53-B21B-45948D5AEFAC}" destId="{4AFEACBA-73A5-4FA2-A527-B74BF1E9DA78}" srcOrd="0" destOrd="0" presId="urn:microsoft.com/office/officeart/2005/8/layout/venn2"/>
    <dgm:cxn modelId="{F7DE681D-C98F-48F9-87E6-F529A2549981}" type="presOf" srcId="{976791AB-9F64-4932-BE70-7B6C7A9D6D95}" destId="{2B302969-3AE6-4266-84AA-F1AD87312FA9}" srcOrd="0" destOrd="0" presId="urn:microsoft.com/office/officeart/2005/8/layout/venn2"/>
    <dgm:cxn modelId="{ED13A978-ABB2-4798-9F27-DEC056C4AF05}" srcId="{C7108136-AC72-4D53-B21B-45948D5AEFAC}" destId="{713E9320-133C-4C94-BAD8-3E180BDA9443}" srcOrd="0" destOrd="0" parTransId="{7D792854-8282-497E-A1CA-9DC127CE6EA7}" sibTransId="{9E951B04-56AD-4234-A48C-CBD7AE969408}"/>
    <dgm:cxn modelId="{92C5A000-F1E9-492A-97B6-9DC9378AA0C7}" srcId="{C7108136-AC72-4D53-B21B-45948D5AEFAC}" destId="{976791AB-9F64-4932-BE70-7B6C7A9D6D95}" srcOrd="2" destOrd="0" parTransId="{63D5DD0A-A1DC-4403-8BEB-C25F8ABCC94C}" sibTransId="{809CDAD4-B96E-4EDF-8269-C3275C910FE4}"/>
    <dgm:cxn modelId="{52185CDA-F27B-4981-A632-1BA1F044BCF5}" type="presOf" srcId="{713E9320-133C-4C94-BAD8-3E180BDA9443}" destId="{1B707088-CCF7-4504-B07D-6D2662DF65B4}" srcOrd="1" destOrd="0" presId="urn:microsoft.com/office/officeart/2005/8/layout/venn2"/>
    <dgm:cxn modelId="{3BEF9E57-C74C-4FEF-B9E8-0394CC512513}" srcId="{C7108136-AC72-4D53-B21B-45948D5AEFAC}" destId="{40AAFF44-E676-45A5-972F-D8485ADFA5C6}" srcOrd="3" destOrd="0" parTransId="{6BC93226-81D8-42C9-B7B9-2FD4C7F84254}" sibTransId="{9491571C-C442-4940-8AB1-7BA6BA7759B9}"/>
    <dgm:cxn modelId="{F6989EEA-0525-4747-A865-1EAE6CBCF890}" type="presParOf" srcId="{4AFEACBA-73A5-4FA2-A527-B74BF1E9DA78}" destId="{D68714D9-C7C2-42DB-8E5C-1A15D28CFAC7}" srcOrd="0" destOrd="0" presId="urn:microsoft.com/office/officeart/2005/8/layout/venn2"/>
    <dgm:cxn modelId="{AE6AC6CB-5A0E-403F-90B4-2B3F0A879EC3}" type="presParOf" srcId="{D68714D9-C7C2-42DB-8E5C-1A15D28CFAC7}" destId="{285631AB-6945-4A05-8778-C7F0D58AE0D4}" srcOrd="0" destOrd="0" presId="urn:microsoft.com/office/officeart/2005/8/layout/venn2"/>
    <dgm:cxn modelId="{22ED10D7-FE55-49E5-BB62-0B12618988FA}" type="presParOf" srcId="{D68714D9-C7C2-42DB-8E5C-1A15D28CFAC7}" destId="{1B707088-CCF7-4504-B07D-6D2662DF65B4}" srcOrd="1" destOrd="0" presId="urn:microsoft.com/office/officeart/2005/8/layout/venn2"/>
    <dgm:cxn modelId="{ECD73B59-0ACE-4E00-8C98-74661FBD883D}" type="presParOf" srcId="{4AFEACBA-73A5-4FA2-A527-B74BF1E9DA78}" destId="{A69E22D6-38AA-43DC-B711-CE8FD80A6D92}" srcOrd="1" destOrd="0" presId="urn:microsoft.com/office/officeart/2005/8/layout/venn2"/>
    <dgm:cxn modelId="{3FA42743-C208-4C18-B5C2-EB949C77CFE5}" type="presParOf" srcId="{A69E22D6-38AA-43DC-B711-CE8FD80A6D92}" destId="{EECDCADF-C00C-4397-9071-DC2185EF6BB7}" srcOrd="0" destOrd="0" presId="urn:microsoft.com/office/officeart/2005/8/layout/venn2"/>
    <dgm:cxn modelId="{C4E07580-E1B5-4F24-9302-BA668912B642}" type="presParOf" srcId="{A69E22D6-38AA-43DC-B711-CE8FD80A6D92}" destId="{1D7630DC-7271-405A-8005-4F277532C0E5}" srcOrd="1" destOrd="0" presId="urn:microsoft.com/office/officeart/2005/8/layout/venn2"/>
    <dgm:cxn modelId="{F4AF58D0-60D2-4DC9-948C-15753F32CC1F}" type="presParOf" srcId="{4AFEACBA-73A5-4FA2-A527-B74BF1E9DA78}" destId="{09C911D6-DEB4-430F-A064-F4FBA7A74D12}" srcOrd="2" destOrd="0" presId="urn:microsoft.com/office/officeart/2005/8/layout/venn2"/>
    <dgm:cxn modelId="{B39654BC-312D-4D90-9BD4-99FE102A0A4B}" type="presParOf" srcId="{09C911D6-DEB4-430F-A064-F4FBA7A74D12}" destId="{2B302969-3AE6-4266-84AA-F1AD87312FA9}" srcOrd="0" destOrd="0" presId="urn:microsoft.com/office/officeart/2005/8/layout/venn2"/>
    <dgm:cxn modelId="{29A34BAE-6467-4532-BF70-F802C23ADCEE}" type="presParOf" srcId="{09C911D6-DEB4-430F-A064-F4FBA7A74D12}" destId="{1F92B891-3420-4CA4-BDA7-D0AC768AC729}" srcOrd="1" destOrd="0" presId="urn:microsoft.com/office/officeart/2005/8/layout/venn2"/>
    <dgm:cxn modelId="{F28F4703-C2BE-4ACB-80E8-1603EF8D2A69}" type="presParOf" srcId="{4AFEACBA-73A5-4FA2-A527-B74BF1E9DA78}" destId="{4037A5FF-A983-42E4-8F33-57EEBBD91AF8}" srcOrd="3" destOrd="0" presId="urn:microsoft.com/office/officeart/2005/8/layout/venn2"/>
    <dgm:cxn modelId="{D174A441-4E2A-48E3-B12E-564AEFF459F3}" type="presParOf" srcId="{4037A5FF-A983-42E4-8F33-57EEBBD91AF8}" destId="{04D83606-6BC0-4C22-A9CD-261C4FCD67D8}" srcOrd="0" destOrd="0" presId="urn:microsoft.com/office/officeart/2005/8/layout/venn2"/>
    <dgm:cxn modelId="{DA928A8C-F6D3-4961-BA2B-6FB4B6DE579F}" type="presParOf" srcId="{4037A5FF-A983-42E4-8F33-57EEBBD91AF8}" destId="{35FB0DEE-DAA8-4761-A891-0696E5BCB5E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have a look at the Security Transformation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InfoSec Governance At Stage 4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InfoSec Governance At Stage 4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0756183"/>
              </p:ext>
            </p:extLst>
          </p:nvPr>
        </p:nvGraphicFramePr>
        <p:xfrm>
          <a:off x="1390918" y="1403796"/>
          <a:ext cx="6684136" cy="5190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9553" y="1323826"/>
            <a:ext cx="22306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INFORMATION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SECURITY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TRANSFORMATION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MODEL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3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Why is security governance at stage 4?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First build a building and then manage it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First 2 stages build up the essential foundation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3</a:t>
            </a:r>
            <a:r>
              <a:rPr lang="en-US" sz="2600" baseline="30000" dirty="0" smtClean="0">
                <a:latin typeface="Candara" panose="020E0502030303020204" pitchFamily="34" charset="0"/>
              </a:rPr>
              <a:t>rd</a:t>
            </a:r>
            <a:r>
              <a:rPr lang="en-US" sz="2600" dirty="0" smtClean="0">
                <a:latin typeface="Candara" panose="020E0502030303020204" pitchFamily="34" charset="0"/>
              </a:rPr>
              <a:t> stage implements advanced security measures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Then (4</a:t>
            </a:r>
            <a:r>
              <a:rPr lang="en-US" sz="2600" baseline="30000" dirty="0" smtClean="0">
                <a:latin typeface="Candara" panose="020E0502030303020204" pitchFamily="34" charset="0"/>
              </a:rPr>
              <a:t>th</a:t>
            </a:r>
            <a:r>
              <a:rPr lang="en-US" sz="2600" dirty="0" smtClean="0">
                <a:latin typeface="Candara" panose="020E0502030303020204" pitchFamily="34" charset="0"/>
              </a:rPr>
              <a:t> stage) it is time to manage ….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InfoSec Governance At Stage 4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2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Limited organizational bandwidth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Governance is a broad function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May get lost in governance if implement at the wrong time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Spend limited resources where they count most (in security hardening)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InfoSec Governance At Stage 4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2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Pakistan’s InfoSec paradigm –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Governance overkill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Reactive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Superficial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Complete absence of underlying security controls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…that is why security transformation is required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InfoSec Governance At Stage 4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7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Once the basic foundations of security hardening, vulnerability management, and security engineering are in place it is time to manage the “system”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If we try to establish governance first, our entire energies will be consumed in managing a system that has not yet been built….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InfoSec Governance At Stage 4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92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Organizational security </a:t>
            </a:r>
            <a:r>
              <a:rPr lang="en-US" sz="2600" dirty="0" smtClean="0">
                <a:latin typeface="Candara" panose="020E0502030303020204" pitchFamily="34" charset="0"/>
              </a:rPr>
              <a:t>maturity…when does governance make sense ?</a:t>
            </a:r>
            <a:endParaRPr lang="en-US" sz="2600" dirty="0">
              <a:latin typeface="Candara" panose="020E0502030303020204" pitchFamily="34" charset="0"/>
            </a:endParaRPr>
          </a:p>
          <a:p>
            <a:r>
              <a:rPr lang="en-US" sz="2600" dirty="0">
                <a:latin typeface="Candara" panose="020E0502030303020204" pitchFamily="34" charset="0"/>
              </a:rPr>
              <a:t>Governance is important but only after </a:t>
            </a:r>
            <a:r>
              <a:rPr lang="en-US" sz="2600" dirty="0" smtClean="0">
                <a:latin typeface="Candara" panose="020E0502030303020204" pitchFamily="34" charset="0"/>
              </a:rPr>
              <a:t>security hardening </a:t>
            </a:r>
            <a:r>
              <a:rPr lang="en-US" sz="2600" dirty="0">
                <a:latin typeface="Candara" panose="020E0502030303020204" pitchFamily="34" charset="0"/>
              </a:rPr>
              <a:t>&amp; </a:t>
            </a:r>
            <a:r>
              <a:rPr lang="en-US" sz="2600" dirty="0" smtClean="0">
                <a:latin typeface="Candara" panose="020E0502030303020204" pitchFamily="34" charset="0"/>
              </a:rPr>
              <a:t>controls (</a:t>
            </a:r>
            <a:r>
              <a:rPr lang="en-US" sz="2600" smtClean="0">
                <a:latin typeface="Candara" panose="020E0502030303020204" pitchFamily="34" charset="0"/>
              </a:rPr>
              <a:t>stage 1, 2, and 3</a:t>
            </a:r>
            <a:r>
              <a:rPr lang="en-US" sz="2600" dirty="0" smtClean="0">
                <a:latin typeface="Candara" panose="020E0502030303020204" pitchFamily="34" charset="0"/>
              </a:rPr>
              <a:t>) are </a:t>
            </a:r>
            <a:r>
              <a:rPr lang="en-US" sz="2600" smtClean="0">
                <a:latin typeface="Candara" panose="020E0502030303020204" pitchFamily="34" charset="0"/>
              </a:rPr>
              <a:t>in place…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InfoSec Governance At Stage 4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4710" y="566382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15657</TotalTime>
  <Words>277</Words>
  <Application>Microsoft Office PowerPoint</Application>
  <PresentationFormat>On-screen Show (4:3)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Why Is InfoSec Governance At Stage 4 ?</vt:lpstr>
      <vt:lpstr>Why Is InfoSec Governance At Stage 4 ?</vt:lpstr>
      <vt:lpstr>Why Is InfoSec Governance At Stage 4 ?</vt:lpstr>
      <vt:lpstr>Why Is InfoSec Governance At Stage 4 ?</vt:lpstr>
      <vt:lpstr>Why Is InfoSec Governance At Stage 4 ?</vt:lpstr>
      <vt:lpstr>Why Is InfoSec Governance At Stage 4 ?</vt:lpstr>
      <vt:lpstr>Why Is InfoSec Governance At Stage 4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1021</cp:revision>
  <cp:lastPrinted>2017-07-15T17:14:51Z</cp:lastPrinted>
  <dcterms:modified xsi:type="dcterms:W3CDTF">2017-07-18T09:17:54Z</dcterms:modified>
</cp:coreProperties>
</file>