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228085-6172-42C7-B70E-C60FE849130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6584D7-227E-41D9-8D8B-D1BDD9B6F3E9}">
      <dgm:prSet phldrT="[Text]"/>
      <dgm:spPr/>
      <dgm:t>
        <a:bodyPr/>
        <a:lstStyle/>
        <a:p>
          <a:r>
            <a:rPr lang="en-US" dirty="0" smtClean="0"/>
            <a:t>Failed Project</a:t>
          </a:r>
          <a:endParaRPr lang="en-US" dirty="0"/>
        </a:p>
      </dgm:t>
    </dgm:pt>
    <dgm:pt modelId="{6C807299-2B61-42BB-9401-791D1B4FEFD5}" type="parTrans" cxnId="{977E2216-B3DE-45E2-B268-E80A7C6AE620}">
      <dgm:prSet/>
      <dgm:spPr/>
      <dgm:t>
        <a:bodyPr/>
        <a:lstStyle/>
        <a:p>
          <a:endParaRPr lang="en-US"/>
        </a:p>
      </dgm:t>
    </dgm:pt>
    <dgm:pt modelId="{775619CE-6978-4983-9B56-705CC3F8E93F}" type="sibTrans" cxnId="{977E2216-B3DE-45E2-B268-E80A7C6AE620}">
      <dgm:prSet/>
      <dgm:spPr/>
      <dgm:t>
        <a:bodyPr/>
        <a:lstStyle/>
        <a:p>
          <a:endParaRPr lang="en-US"/>
        </a:p>
      </dgm:t>
    </dgm:pt>
    <dgm:pt modelId="{56FD1DDB-98A6-4860-9FBE-3A79908EDBD2}">
      <dgm:prSet phldrT="[Text]"/>
      <dgm:spPr/>
      <dgm:t>
        <a:bodyPr/>
        <a:lstStyle/>
        <a:p>
          <a:r>
            <a:rPr lang="en-US" dirty="0" smtClean="0"/>
            <a:t>Poor execution</a:t>
          </a:r>
          <a:endParaRPr lang="en-US" dirty="0"/>
        </a:p>
      </dgm:t>
    </dgm:pt>
    <dgm:pt modelId="{F4DDF307-2938-487E-9853-D05060E9B1CC}" type="parTrans" cxnId="{9703C647-4A55-436A-8BF9-EFA985AADC22}">
      <dgm:prSet/>
      <dgm:spPr/>
      <dgm:t>
        <a:bodyPr/>
        <a:lstStyle/>
        <a:p>
          <a:endParaRPr lang="en-US"/>
        </a:p>
      </dgm:t>
    </dgm:pt>
    <dgm:pt modelId="{8AD46169-7690-420C-B81D-A853E365A7DE}" type="sibTrans" cxnId="{9703C647-4A55-436A-8BF9-EFA985AADC22}">
      <dgm:prSet/>
      <dgm:spPr/>
      <dgm:t>
        <a:bodyPr/>
        <a:lstStyle/>
        <a:p>
          <a:endParaRPr lang="en-US"/>
        </a:p>
      </dgm:t>
    </dgm:pt>
    <dgm:pt modelId="{4CB858FB-1D06-4639-9950-D616FD26EE03}">
      <dgm:prSet phldrT="[Text]"/>
      <dgm:spPr/>
      <dgm:t>
        <a:bodyPr/>
        <a:lstStyle/>
        <a:p>
          <a:r>
            <a:rPr lang="en-US" dirty="0" smtClean="0"/>
            <a:t>Poor executive commitment</a:t>
          </a:r>
          <a:endParaRPr lang="en-US" dirty="0"/>
        </a:p>
      </dgm:t>
    </dgm:pt>
    <dgm:pt modelId="{CDEE58D6-9F8D-4425-8425-BEE4784C8179}" type="parTrans" cxnId="{E03982F3-D524-4B99-AE74-CB098347B8E1}">
      <dgm:prSet/>
      <dgm:spPr/>
      <dgm:t>
        <a:bodyPr/>
        <a:lstStyle/>
        <a:p>
          <a:endParaRPr lang="en-US"/>
        </a:p>
      </dgm:t>
    </dgm:pt>
    <dgm:pt modelId="{06E65557-9279-40BC-9FDD-DED157BB56CA}" type="sibTrans" cxnId="{E03982F3-D524-4B99-AE74-CB098347B8E1}">
      <dgm:prSet/>
      <dgm:spPr/>
      <dgm:t>
        <a:bodyPr/>
        <a:lstStyle/>
        <a:p>
          <a:endParaRPr lang="en-US"/>
        </a:p>
      </dgm:t>
    </dgm:pt>
    <dgm:pt modelId="{1738FC93-E450-4FE8-9899-843927F60771}">
      <dgm:prSet phldrT="[Text]"/>
      <dgm:spPr/>
      <dgm:t>
        <a:bodyPr/>
        <a:lstStyle/>
        <a:p>
          <a:r>
            <a:rPr lang="en-US" dirty="0" smtClean="0"/>
            <a:t>Poor structure &amp; strategy</a:t>
          </a:r>
          <a:endParaRPr lang="en-US" dirty="0"/>
        </a:p>
      </dgm:t>
    </dgm:pt>
    <dgm:pt modelId="{6D3FEFE7-860F-49E7-81F4-9524F5F0860D}" type="parTrans" cxnId="{D1128D81-8B18-4E6D-B583-6019A9950673}">
      <dgm:prSet/>
      <dgm:spPr/>
      <dgm:t>
        <a:bodyPr/>
        <a:lstStyle/>
        <a:p>
          <a:endParaRPr lang="en-US"/>
        </a:p>
      </dgm:t>
    </dgm:pt>
    <dgm:pt modelId="{F09D21C3-2589-4267-8BC8-7E29E633DF3B}" type="sibTrans" cxnId="{D1128D81-8B18-4E6D-B583-6019A9950673}">
      <dgm:prSet/>
      <dgm:spPr/>
      <dgm:t>
        <a:bodyPr/>
        <a:lstStyle/>
        <a:p>
          <a:endParaRPr lang="en-US"/>
        </a:p>
      </dgm:t>
    </dgm:pt>
    <dgm:pt modelId="{93133DD4-CA40-46C3-B60B-38E09A7D54ED}" type="pres">
      <dgm:prSet presAssocID="{C2228085-6172-42C7-B70E-C60FE84913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3F060A-139A-487C-98AE-5C7A06980C52}" type="pres">
      <dgm:prSet presAssocID="{0B6584D7-227E-41D9-8D8B-D1BDD9B6F3E9}" presName="centerShape" presStyleLbl="node0" presStyleIdx="0" presStyleCnt="1"/>
      <dgm:spPr/>
      <dgm:t>
        <a:bodyPr/>
        <a:lstStyle/>
        <a:p>
          <a:endParaRPr lang="en-US"/>
        </a:p>
      </dgm:t>
    </dgm:pt>
    <dgm:pt modelId="{5B3CDEF6-5C6A-4FBA-897B-E9B9A254B7E6}" type="pres">
      <dgm:prSet presAssocID="{F4DDF307-2938-487E-9853-D05060E9B1CC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F5A54D6F-9620-4CBA-90ED-0D99DC929825}" type="pres">
      <dgm:prSet presAssocID="{56FD1DDB-98A6-4860-9FBE-3A79908EDBD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76C86-9A09-43AA-9A8A-68AF19D7BCF7}" type="pres">
      <dgm:prSet presAssocID="{CDEE58D6-9F8D-4425-8425-BEE4784C8179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66B4992F-BDC9-4A5A-B622-2EE8C7D8D617}" type="pres">
      <dgm:prSet presAssocID="{4CB858FB-1D06-4639-9950-D616FD26EE0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8307C-CAE3-46D5-B9DC-4A656786A9EC}" type="pres">
      <dgm:prSet presAssocID="{6D3FEFE7-860F-49E7-81F4-9524F5F0860D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BF53A09D-D96F-4D03-B0BB-669960671DAD}" type="pres">
      <dgm:prSet presAssocID="{1738FC93-E450-4FE8-9899-843927F6077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2B0EC6-C4BB-49B8-B797-2FFB218C1238}" type="presOf" srcId="{56FD1DDB-98A6-4860-9FBE-3A79908EDBD2}" destId="{F5A54D6F-9620-4CBA-90ED-0D99DC929825}" srcOrd="0" destOrd="0" presId="urn:microsoft.com/office/officeart/2005/8/layout/radial4"/>
    <dgm:cxn modelId="{F174E4D0-12D2-42E9-836E-71FA22FC0755}" type="presOf" srcId="{6D3FEFE7-860F-49E7-81F4-9524F5F0860D}" destId="{7F68307C-CAE3-46D5-B9DC-4A656786A9EC}" srcOrd="0" destOrd="0" presId="urn:microsoft.com/office/officeart/2005/8/layout/radial4"/>
    <dgm:cxn modelId="{B7A3AAAB-8B53-4330-9C7E-318227B5F67F}" type="presOf" srcId="{F4DDF307-2938-487E-9853-D05060E9B1CC}" destId="{5B3CDEF6-5C6A-4FBA-897B-E9B9A254B7E6}" srcOrd="0" destOrd="0" presId="urn:microsoft.com/office/officeart/2005/8/layout/radial4"/>
    <dgm:cxn modelId="{E03982F3-D524-4B99-AE74-CB098347B8E1}" srcId="{0B6584D7-227E-41D9-8D8B-D1BDD9B6F3E9}" destId="{4CB858FB-1D06-4639-9950-D616FD26EE03}" srcOrd="1" destOrd="0" parTransId="{CDEE58D6-9F8D-4425-8425-BEE4784C8179}" sibTransId="{06E65557-9279-40BC-9FDD-DED157BB56CA}"/>
    <dgm:cxn modelId="{D1128D81-8B18-4E6D-B583-6019A9950673}" srcId="{0B6584D7-227E-41D9-8D8B-D1BDD9B6F3E9}" destId="{1738FC93-E450-4FE8-9899-843927F60771}" srcOrd="2" destOrd="0" parTransId="{6D3FEFE7-860F-49E7-81F4-9524F5F0860D}" sibTransId="{F09D21C3-2589-4267-8BC8-7E29E633DF3B}"/>
    <dgm:cxn modelId="{2438661B-5739-4238-9AAC-E692A9A94720}" type="presOf" srcId="{0B6584D7-227E-41D9-8D8B-D1BDD9B6F3E9}" destId="{483F060A-139A-487C-98AE-5C7A06980C52}" srcOrd="0" destOrd="0" presId="urn:microsoft.com/office/officeart/2005/8/layout/radial4"/>
    <dgm:cxn modelId="{C33506D8-7129-41C2-9BA0-FD8623E5BBCC}" type="presOf" srcId="{1738FC93-E450-4FE8-9899-843927F60771}" destId="{BF53A09D-D96F-4D03-B0BB-669960671DAD}" srcOrd="0" destOrd="0" presId="urn:microsoft.com/office/officeart/2005/8/layout/radial4"/>
    <dgm:cxn modelId="{A9463147-1038-416C-89A1-7A290317787C}" type="presOf" srcId="{CDEE58D6-9F8D-4425-8425-BEE4784C8179}" destId="{BF676C86-9A09-43AA-9A8A-68AF19D7BCF7}" srcOrd="0" destOrd="0" presId="urn:microsoft.com/office/officeart/2005/8/layout/radial4"/>
    <dgm:cxn modelId="{FBBFAABC-90F5-4936-8B27-F1F592A9901C}" type="presOf" srcId="{C2228085-6172-42C7-B70E-C60FE849130E}" destId="{93133DD4-CA40-46C3-B60B-38E09A7D54ED}" srcOrd="0" destOrd="0" presId="urn:microsoft.com/office/officeart/2005/8/layout/radial4"/>
    <dgm:cxn modelId="{977E2216-B3DE-45E2-B268-E80A7C6AE620}" srcId="{C2228085-6172-42C7-B70E-C60FE849130E}" destId="{0B6584D7-227E-41D9-8D8B-D1BDD9B6F3E9}" srcOrd="0" destOrd="0" parTransId="{6C807299-2B61-42BB-9401-791D1B4FEFD5}" sibTransId="{775619CE-6978-4983-9B56-705CC3F8E93F}"/>
    <dgm:cxn modelId="{4DE5B4D7-1D2A-4060-8E54-E14195DBD5CC}" type="presOf" srcId="{4CB858FB-1D06-4639-9950-D616FD26EE03}" destId="{66B4992F-BDC9-4A5A-B622-2EE8C7D8D617}" srcOrd="0" destOrd="0" presId="urn:microsoft.com/office/officeart/2005/8/layout/radial4"/>
    <dgm:cxn modelId="{9703C647-4A55-436A-8BF9-EFA985AADC22}" srcId="{0B6584D7-227E-41D9-8D8B-D1BDD9B6F3E9}" destId="{56FD1DDB-98A6-4860-9FBE-3A79908EDBD2}" srcOrd="0" destOrd="0" parTransId="{F4DDF307-2938-487E-9853-D05060E9B1CC}" sibTransId="{8AD46169-7690-420C-B81D-A853E365A7DE}"/>
    <dgm:cxn modelId="{FC77513D-7980-4F72-ADD9-B2CFB46A0681}" type="presParOf" srcId="{93133DD4-CA40-46C3-B60B-38E09A7D54ED}" destId="{483F060A-139A-487C-98AE-5C7A06980C52}" srcOrd="0" destOrd="0" presId="urn:microsoft.com/office/officeart/2005/8/layout/radial4"/>
    <dgm:cxn modelId="{49D39E02-6D96-4120-8DE1-B452FC309175}" type="presParOf" srcId="{93133DD4-CA40-46C3-B60B-38E09A7D54ED}" destId="{5B3CDEF6-5C6A-4FBA-897B-E9B9A254B7E6}" srcOrd="1" destOrd="0" presId="urn:microsoft.com/office/officeart/2005/8/layout/radial4"/>
    <dgm:cxn modelId="{015E0B68-C48D-447B-87B1-E02E449023D2}" type="presParOf" srcId="{93133DD4-CA40-46C3-B60B-38E09A7D54ED}" destId="{F5A54D6F-9620-4CBA-90ED-0D99DC929825}" srcOrd="2" destOrd="0" presId="urn:microsoft.com/office/officeart/2005/8/layout/radial4"/>
    <dgm:cxn modelId="{DF2830C8-38EB-4518-8E29-60BFAEA52BEA}" type="presParOf" srcId="{93133DD4-CA40-46C3-B60B-38E09A7D54ED}" destId="{BF676C86-9A09-43AA-9A8A-68AF19D7BCF7}" srcOrd="3" destOrd="0" presId="urn:microsoft.com/office/officeart/2005/8/layout/radial4"/>
    <dgm:cxn modelId="{C1CE8C7F-22EB-4D04-A835-F8F71B8948DA}" type="presParOf" srcId="{93133DD4-CA40-46C3-B60B-38E09A7D54ED}" destId="{66B4992F-BDC9-4A5A-B622-2EE8C7D8D617}" srcOrd="4" destOrd="0" presId="urn:microsoft.com/office/officeart/2005/8/layout/radial4"/>
    <dgm:cxn modelId="{2370A548-164D-4786-A982-49F522F629CF}" type="presParOf" srcId="{93133DD4-CA40-46C3-B60B-38E09A7D54ED}" destId="{7F68307C-CAE3-46D5-B9DC-4A656786A9EC}" srcOrd="5" destOrd="0" presId="urn:microsoft.com/office/officeart/2005/8/layout/radial4"/>
    <dgm:cxn modelId="{66D1D233-88A2-4637-8967-184F9BE5E410}" type="presParOf" srcId="{93133DD4-CA40-46C3-B60B-38E09A7D54ED}" destId="{BF53A09D-D96F-4D03-B0BB-669960671DA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F060A-139A-487C-98AE-5C7A06980C52}">
      <dsp:nvSpPr>
        <dsp:cNvPr id="0" name=""/>
        <dsp:cNvSpPr/>
      </dsp:nvSpPr>
      <dsp:spPr>
        <a:xfrm>
          <a:off x="2924101" y="2607067"/>
          <a:ext cx="2163033" cy="21630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Failed Project</a:t>
          </a:r>
          <a:endParaRPr lang="en-US" sz="4000" kern="1200" dirty="0"/>
        </a:p>
      </dsp:txBody>
      <dsp:txXfrm>
        <a:off x="3240870" y="2923836"/>
        <a:ext cx="1529495" cy="1529495"/>
      </dsp:txXfrm>
    </dsp:sp>
    <dsp:sp modelId="{5B3CDEF6-5C6A-4FBA-897B-E9B9A254B7E6}">
      <dsp:nvSpPr>
        <dsp:cNvPr id="0" name=""/>
        <dsp:cNvSpPr/>
      </dsp:nvSpPr>
      <dsp:spPr>
        <a:xfrm rot="12900000">
          <a:off x="1506397" y="2220422"/>
          <a:ext cx="1685339" cy="61646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54D6F-9620-4CBA-90ED-0D99DC929825}">
      <dsp:nvSpPr>
        <dsp:cNvPr id="0" name=""/>
        <dsp:cNvSpPr/>
      </dsp:nvSpPr>
      <dsp:spPr>
        <a:xfrm>
          <a:off x="631351" y="1223366"/>
          <a:ext cx="2054882" cy="16439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Poor execution</a:t>
          </a:r>
          <a:endParaRPr lang="en-US" sz="2700" kern="1200" dirty="0"/>
        </a:p>
      </dsp:txBody>
      <dsp:txXfrm>
        <a:off x="679499" y="1271514"/>
        <a:ext cx="1958586" cy="1547609"/>
      </dsp:txXfrm>
    </dsp:sp>
    <dsp:sp modelId="{BF676C86-9A09-43AA-9A8A-68AF19D7BCF7}">
      <dsp:nvSpPr>
        <dsp:cNvPr id="0" name=""/>
        <dsp:cNvSpPr/>
      </dsp:nvSpPr>
      <dsp:spPr>
        <a:xfrm rot="16200000">
          <a:off x="3162948" y="1358076"/>
          <a:ext cx="1685339" cy="61646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4992F-BDC9-4A5A-B622-2EE8C7D8D617}">
      <dsp:nvSpPr>
        <dsp:cNvPr id="0" name=""/>
        <dsp:cNvSpPr/>
      </dsp:nvSpPr>
      <dsp:spPr>
        <a:xfrm>
          <a:off x="2978176" y="1686"/>
          <a:ext cx="2054882" cy="16439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Poor executive commitment</a:t>
          </a:r>
          <a:endParaRPr lang="en-US" sz="2700" kern="1200" dirty="0"/>
        </a:p>
      </dsp:txBody>
      <dsp:txXfrm>
        <a:off x="3026324" y="49834"/>
        <a:ext cx="1958586" cy="1547609"/>
      </dsp:txXfrm>
    </dsp:sp>
    <dsp:sp modelId="{7F68307C-CAE3-46D5-B9DC-4A656786A9EC}">
      <dsp:nvSpPr>
        <dsp:cNvPr id="0" name=""/>
        <dsp:cNvSpPr/>
      </dsp:nvSpPr>
      <dsp:spPr>
        <a:xfrm rot="19500000">
          <a:off x="4819499" y="2220422"/>
          <a:ext cx="1685339" cy="61646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3A09D-D96F-4D03-B0BB-669960671DAD}">
      <dsp:nvSpPr>
        <dsp:cNvPr id="0" name=""/>
        <dsp:cNvSpPr/>
      </dsp:nvSpPr>
      <dsp:spPr>
        <a:xfrm>
          <a:off x="5325002" y="1223366"/>
          <a:ext cx="2054882" cy="16439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Poor structure &amp; strategy</a:t>
          </a:r>
          <a:endParaRPr lang="en-US" sz="2700" kern="1200" dirty="0"/>
        </a:p>
      </dsp:txBody>
      <dsp:txXfrm>
        <a:off x="5373150" y="1271514"/>
        <a:ext cx="1958586" cy="1547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There may be several inhibitors to achieving a successful security transformation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Inhibitors For Security Program Failure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7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Inhibitors For Security Program Failure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19728575"/>
              </p:ext>
            </p:extLst>
          </p:nvPr>
        </p:nvGraphicFramePr>
        <p:xfrm>
          <a:off x="614149" y="1397000"/>
          <a:ext cx="8011236" cy="477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86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E</a:t>
            </a:r>
            <a:r>
              <a:rPr lang="en-US" sz="2600" dirty="0" smtClean="0">
                <a:latin typeface="Candara" panose="020E0502030303020204" pitchFamily="34" charset="0"/>
              </a:rPr>
              <a:t>xecutive management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Allocates budget and approves resources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S</a:t>
            </a:r>
            <a:r>
              <a:rPr lang="en-US" sz="2600" dirty="0" smtClean="0">
                <a:latin typeface="Candara" panose="020E0502030303020204" pitchFamily="34" charset="0"/>
              </a:rPr>
              <a:t>ets organizational priority &amp; “tone at the top”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Even if you start a program without executive management support, it may not last long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Inhibitors For Security Program Failure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23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E</a:t>
            </a:r>
            <a:r>
              <a:rPr lang="en-US" sz="2600" dirty="0" smtClean="0">
                <a:latin typeface="Candara" panose="020E0502030303020204" pitchFamily="34" charset="0"/>
              </a:rPr>
              <a:t>xecutive management: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P</a:t>
            </a:r>
            <a:r>
              <a:rPr lang="en-US" sz="2600" dirty="0" smtClean="0">
                <a:latin typeface="Candara" panose="020E0502030303020204" pitchFamily="34" charset="0"/>
              </a:rPr>
              <a:t>eriodic reviews by executive management drive the execution in the IT organization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Organizational priorities may change </a:t>
            </a:r>
            <a:r>
              <a:rPr lang="en-US" sz="2600" dirty="0" smtClean="0">
                <a:latin typeface="Candara" panose="020E0502030303020204" pitchFamily="34" charset="0"/>
              </a:rPr>
              <a:t>quickly if executive management does not sustain its commitment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Inhibitors For Security Program Failure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9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Strategy &amp; structure: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 good or poor strategy &amp; structure will make or break any project, in any discipline, in any organization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Addressing the needs and inter-linkages to make the entire machinery work in a streamlined manner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Inhibitors For Security Program Failure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56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Strategy &amp; structure: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Understanding roles of various stakeholders and taking them all along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Having sufficient experience to work at various levels of the organization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Inhibitors For Security Program Failure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Execution: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All information security projects boil down to strong execution &amp; project management once leadership commitment and strategy/structure issues are addressed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Inhibitors For Security Program Failure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64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Execution: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Allocating tasks to run different phases in parallel &amp; sequentially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Prioritizing tasks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Tracking progress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Reporting dashboards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Team/Steering Committee/Board presentations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Inhibitors For Security Program Failure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7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Failure of the Information Security program will be imminent if any one of these three elements (leadership, strategy/structure, execution) is not adequately addressed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Inhibitors For Security Program Failure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2824" y="52680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16050</TotalTime>
  <Words>292</Words>
  <Application>Microsoft Office PowerPoint</Application>
  <PresentationFormat>On-screen Show (4:3)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Key Inhibitors For Security Program Failure</vt:lpstr>
      <vt:lpstr>Key Inhibitors For Security Program Failure</vt:lpstr>
      <vt:lpstr>Key Inhibitors For Security Program Failure</vt:lpstr>
      <vt:lpstr>Key Inhibitors For Security Program Failure</vt:lpstr>
      <vt:lpstr>Key Inhibitors For Security Program Failure</vt:lpstr>
      <vt:lpstr>Key Inhibitors For Security Program Failure</vt:lpstr>
      <vt:lpstr>Key Inhibitors For Security Program Failure</vt:lpstr>
      <vt:lpstr>Key Inhibitors For Security Program Failure</vt:lpstr>
      <vt:lpstr>Key Inhibitors For Security Program Failure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1133</cp:revision>
  <cp:lastPrinted>2017-07-15T17:14:51Z</cp:lastPrinted>
  <dcterms:modified xsi:type="dcterms:W3CDTF">2017-07-18T11:36:21Z</dcterms:modified>
</cp:coreProperties>
</file>