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62" r:id="rId2"/>
    <p:sldId id="363" r:id="rId3"/>
    <p:sldId id="365" r:id="rId4"/>
    <p:sldId id="364" r:id="rId5"/>
    <p:sldId id="366" r:id="rId6"/>
    <p:sldId id="367" r:id="rId7"/>
    <p:sldId id="368" r:id="rId8"/>
    <p:sldId id="36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26" d="100"/>
          <a:sy n="26" d="100"/>
        </p:scale>
        <p:origin x="72" y="97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C0A268-332A-4B0C-AA5E-2A7814976727}" type="doc">
      <dgm:prSet loTypeId="urn:microsoft.com/office/officeart/2005/8/layout/radial4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E228AD6-2101-4EEB-9B99-680557DCFF4D}">
      <dgm:prSet phldrT="[Text]"/>
      <dgm:spPr/>
      <dgm:t>
        <a:bodyPr/>
        <a:lstStyle/>
        <a:p>
          <a:r>
            <a:rPr lang="en-US" dirty="0" smtClean="0"/>
            <a:t>Smaller Orgs</a:t>
          </a:r>
          <a:endParaRPr lang="en-US" dirty="0"/>
        </a:p>
      </dgm:t>
    </dgm:pt>
    <dgm:pt modelId="{6A18E8AB-6509-4192-979F-A03A081D1FB7}" type="parTrans" cxnId="{CC9C517D-64D4-4A42-AFDE-330E92E1695C}">
      <dgm:prSet/>
      <dgm:spPr/>
      <dgm:t>
        <a:bodyPr/>
        <a:lstStyle/>
        <a:p>
          <a:endParaRPr lang="en-US"/>
        </a:p>
      </dgm:t>
    </dgm:pt>
    <dgm:pt modelId="{09F7C102-FBD2-42D7-BB0F-C0DB0298E161}" type="sibTrans" cxnId="{CC9C517D-64D4-4A42-AFDE-330E92E1695C}">
      <dgm:prSet/>
      <dgm:spPr/>
      <dgm:t>
        <a:bodyPr/>
        <a:lstStyle/>
        <a:p>
          <a:endParaRPr lang="en-US"/>
        </a:p>
      </dgm:t>
    </dgm:pt>
    <dgm:pt modelId="{DD262897-732F-40EB-8DEA-93F269844206}">
      <dgm:prSet phldrT="[Text]"/>
      <dgm:spPr/>
      <dgm:t>
        <a:bodyPr/>
        <a:lstStyle/>
        <a:p>
          <a:r>
            <a:rPr lang="en-US" dirty="0" err="1" smtClean="0"/>
            <a:t>Adhoc</a:t>
          </a:r>
          <a:r>
            <a:rPr lang="en-US" dirty="0" smtClean="0"/>
            <a:t> culture</a:t>
          </a:r>
          <a:endParaRPr lang="en-US" dirty="0"/>
        </a:p>
      </dgm:t>
    </dgm:pt>
    <dgm:pt modelId="{BEAA396D-08FD-4AC4-A814-660305E0C301}" type="parTrans" cxnId="{331AC381-B2C4-4A67-8C9F-D0C71BD5EAC4}">
      <dgm:prSet/>
      <dgm:spPr/>
      <dgm:t>
        <a:bodyPr/>
        <a:lstStyle/>
        <a:p>
          <a:endParaRPr lang="en-US"/>
        </a:p>
      </dgm:t>
    </dgm:pt>
    <dgm:pt modelId="{B6CD3058-1E48-444B-AAAB-FD2E773FFA73}" type="sibTrans" cxnId="{331AC381-B2C4-4A67-8C9F-D0C71BD5EAC4}">
      <dgm:prSet/>
      <dgm:spPr/>
      <dgm:t>
        <a:bodyPr/>
        <a:lstStyle/>
        <a:p>
          <a:endParaRPr lang="en-US"/>
        </a:p>
      </dgm:t>
    </dgm:pt>
    <dgm:pt modelId="{3B3AC6A4-2532-4D3D-9322-BE8B4D826846}">
      <dgm:prSet phldrT="[Text]"/>
      <dgm:spPr/>
      <dgm:t>
        <a:bodyPr/>
        <a:lstStyle/>
        <a:p>
          <a:r>
            <a:rPr lang="en-US" dirty="0" smtClean="0"/>
            <a:t>Limited budget</a:t>
          </a:r>
          <a:endParaRPr lang="en-US" dirty="0"/>
        </a:p>
      </dgm:t>
    </dgm:pt>
    <dgm:pt modelId="{314A13AA-D703-495F-8148-B76B0D92B55F}" type="parTrans" cxnId="{A184B608-E4E6-4A63-BAB5-1699794A2278}">
      <dgm:prSet/>
      <dgm:spPr/>
      <dgm:t>
        <a:bodyPr/>
        <a:lstStyle/>
        <a:p>
          <a:endParaRPr lang="en-US"/>
        </a:p>
      </dgm:t>
    </dgm:pt>
    <dgm:pt modelId="{B5EAF013-60A8-48C5-99F7-FF96660FC3CE}" type="sibTrans" cxnId="{A184B608-E4E6-4A63-BAB5-1699794A2278}">
      <dgm:prSet/>
      <dgm:spPr/>
      <dgm:t>
        <a:bodyPr/>
        <a:lstStyle/>
        <a:p>
          <a:endParaRPr lang="en-US"/>
        </a:p>
      </dgm:t>
    </dgm:pt>
    <dgm:pt modelId="{0E732DEF-A014-4991-860F-171369D68A5A}">
      <dgm:prSet phldrT="[Text]"/>
      <dgm:spPr/>
      <dgm:t>
        <a:bodyPr/>
        <a:lstStyle/>
        <a:p>
          <a:r>
            <a:rPr lang="en-US" dirty="0" smtClean="0"/>
            <a:t>Untrained staff</a:t>
          </a:r>
          <a:endParaRPr lang="en-US" dirty="0"/>
        </a:p>
      </dgm:t>
    </dgm:pt>
    <dgm:pt modelId="{5F347EB1-D8FB-4FF4-89CF-AC1C527883EB}" type="parTrans" cxnId="{90E4FD09-912B-4C72-A14F-36161E04B6C2}">
      <dgm:prSet/>
      <dgm:spPr/>
      <dgm:t>
        <a:bodyPr/>
        <a:lstStyle/>
        <a:p>
          <a:endParaRPr lang="en-US"/>
        </a:p>
      </dgm:t>
    </dgm:pt>
    <dgm:pt modelId="{61AD2FE1-280C-4AF4-92A4-52530A637822}" type="sibTrans" cxnId="{90E4FD09-912B-4C72-A14F-36161E04B6C2}">
      <dgm:prSet/>
      <dgm:spPr/>
      <dgm:t>
        <a:bodyPr/>
        <a:lstStyle/>
        <a:p>
          <a:endParaRPr lang="en-US"/>
        </a:p>
      </dgm:t>
    </dgm:pt>
    <dgm:pt modelId="{6F9EDDB3-BD91-4EA2-ADD7-CD49B398C4BF}" type="pres">
      <dgm:prSet presAssocID="{CCC0A268-332A-4B0C-AA5E-2A781497672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F02E4B-B232-4E22-9C2C-C15E5E32D959}" type="pres">
      <dgm:prSet presAssocID="{4E228AD6-2101-4EEB-9B99-680557DCFF4D}" presName="centerShape" presStyleLbl="node0" presStyleIdx="0" presStyleCnt="1"/>
      <dgm:spPr/>
      <dgm:t>
        <a:bodyPr/>
        <a:lstStyle/>
        <a:p>
          <a:endParaRPr lang="en-US"/>
        </a:p>
      </dgm:t>
    </dgm:pt>
    <dgm:pt modelId="{F349AFDF-E194-4079-A55D-ACC5F7727BE2}" type="pres">
      <dgm:prSet presAssocID="{BEAA396D-08FD-4AC4-A814-660305E0C301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594C5FE7-E5E8-4409-B202-91931A782A70}" type="pres">
      <dgm:prSet presAssocID="{DD262897-732F-40EB-8DEA-93F26984420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AD599F-5F07-4993-A48E-521CA9916260}" type="pres">
      <dgm:prSet presAssocID="{314A13AA-D703-495F-8148-B76B0D92B55F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4877C9C7-2775-4FAD-AC29-813AB1D89EFA}" type="pres">
      <dgm:prSet presAssocID="{3B3AC6A4-2532-4D3D-9322-BE8B4D82684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076B49-7201-40E7-91EC-1E45CA51BA89}" type="pres">
      <dgm:prSet presAssocID="{5F347EB1-D8FB-4FF4-89CF-AC1C527883EB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2E555EEE-A8F3-4BF7-BD56-A7855EED9A76}" type="pres">
      <dgm:prSet presAssocID="{0E732DEF-A014-4991-860F-171369D68A5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7D0DC7-CE68-4783-84F9-8C472D06CB3B}" type="presOf" srcId="{3B3AC6A4-2532-4D3D-9322-BE8B4D826846}" destId="{4877C9C7-2775-4FAD-AC29-813AB1D89EFA}" srcOrd="0" destOrd="0" presId="urn:microsoft.com/office/officeart/2005/8/layout/radial4"/>
    <dgm:cxn modelId="{FEE3ED1F-A9C4-48F6-9F59-678B9DA77907}" type="presOf" srcId="{314A13AA-D703-495F-8148-B76B0D92B55F}" destId="{98AD599F-5F07-4993-A48E-521CA9916260}" srcOrd="0" destOrd="0" presId="urn:microsoft.com/office/officeart/2005/8/layout/radial4"/>
    <dgm:cxn modelId="{A424118E-24D4-4055-8AAD-A5E79BD8C2D0}" type="presOf" srcId="{BEAA396D-08FD-4AC4-A814-660305E0C301}" destId="{F349AFDF-E194-4079-A55D-ACC5F7727BE2}" srcOrd="0" destOrd="0" presId="urn:microsoft.com/office/officeart/2005/8/layout/radial4"/>
    <dgm:cxn modelId="{08C2B2EE-690B-4888-B685-C389FABBE466}" type="presOf" srcId="{4E228AD6-2101-4EEB-9B99-680557DCFF4D}" destId="{30F02E4B-B232-4E22-9C2C-C15E5E32D959}" srcOrd="0" destOrd="0" presId="urn:microsoft.com/office/officeart/2005/8/layout/radial4"/>
    <dgm:cxn modelId="{0AA89F1F-1C3C-4D76-9D52-562A78684053}" type="presOf" srcId="{CCC0A268-332A-4B0C-AA5E-2A7814976727}" destId="{6F9EDDB3-BD91-4EA2-ADD7-CD49B398C4BF}" srcOrd="0" destOrd="0" presId="urn:microsoft.com/office/officeart/2005/8/layout/radial4"/>
    <dgm:cxn modelId="{331AC381-B2C4-4A67-8C9F-D0C71BD5EAC4}" srcId="{4E228AD6-2101-4EEB-9B99-680557DCFF4D}" destId="{DD262897-732F-40EB-8DEA-93F269844206}" srcOrd="0" destOrd="0" parTransId="{BEAA396D-08FD-4AC4-A814-660305E0C301}" sibTransId="{B6CD3058-1E48-444B-AAAB-FD2E773FFA73}"/>
    <dgm:cxn modelId="{CF337FFB-C602-41F7-92DB-9E50E277CBC4}" type="presOf" srcId="{0E732DEF-A014-4991-860F-171369D68A5A}" destId="{2E555EEE-A8F3-4BF7-BD56-A7855EED9A76}" srcOrd="0" destOrd="0" presId="urn:microsoft.com/office/officeart/2005/8/layout/radial4"/>
    <dgm:cxn modelId="{CC9C517D-64D4-4A42-AFDE-330E92E1695C}" srcId="{CCC0A268-332A-4B0C-AA5E-2A7814976727}" destId="{4E228AD6-2101-4EEB-9B99-680557DCFF4D}" srcOrd="0" destOrd="0" parTransId="{6A18E8AB-6509-4192-979F-A03A081D1FB7}" sibTransId="{09F7C102-FBD2-42D7-BB0F-C0DB0298E161}"/>
    <dgm:cxn modelId="{90E4FD09-912B-4C72-A14F-36161E04B6C2}" srcId="{4E228AD6-2101-4EEB-9B99-680557DCFF4D}" destId="{0E732DEF-A014-4991-860F-171369D68A5A}" srcOrd="2" destOrd="0" parTransId="{5F347EB1-D8FB-4FF4-89CF-AC1C527883EB}" sibTransId="{61AD2FE1-280C-4AF4-92A4-52530A637822}"/>
    <dgm:cxn modelId="{A184B608-E4E6-4A63-BAB5-1699794A2278}" srcId="{4E228AD6-2101-4EEB-9B99-680557DCFF4D}" destId="{3B3AC6A4-2532-4D3D-9322-BE8B4D826846}" srcOrd="1" destOrd="0" parTransId="{314A13AA-D703-495F-8148-B76B0D92B55F}" sibTransId="{B5EAF013-60A8-48C5-99F7-FF96660FC3CE}"/>
    <dgm:cxn modelId="{B284E775-650A-456D-8D92-46045881ED0A}" type="presOf" srcId="{5F347EB1-D8FB-4FF4-89CF-AC1C527883EB}" destId="{78076B49-7201-40E7-91EC-1E45CA51BA89}" srcOrd="0" destOrd="0" presId="urn:microsoft.com/office/officeart/2005/8/layout/radial4"/>
    <dgm:cxn modelId="{79EFD249-789F-47E5-9410-97B1B5FEA65F}" type="presOf" srcId="{DD262897-732F-40EB-8DEA-93F269844206}" destId="{594C5FE7-E5E8-4409-B202-91931A782A70}" srcOrd="0" destOrd="0" presId="urn:microsoft.com/office/officeart/2005/8/layout/radial4"/>
    <dgm:cxn modelId="{B4265A5F-0D1C-47E0-BC9E-C83E064737E6}" type="presParOf" srcId="{6F9EDDB3-BD91-4EA2-ADD7-CD49B398C4BF}" destId="{30F02E4B-B232-4E22-9C2C-C15E5E32D959}" srcOrd="0" destOrd="0" presId="urn:microsoft.com/office/officeart/2005/8/layout/radial4"/>
    <dgm:cxn modelId="{CA4EC864-3413-449A-853A-EF605F22DF49}" type="presParOf" srcId="{6F9EDDB3-BD91-4EA2-ADD7-CD49B398C4BF}" destId="{F349AFDF-E194-4079-A55D-ACC5F7727BE2}" srcOrd="1" destOrd="0" presId="urn:microsoft.com/office/officeart/2005/8/layout/radial4"/>
    <dgm:cxn modelId="{8EF7E9AB-5233-4EE1-9587-07C171E304F0}" type="presParOf" srcId="{6F9EDDB3-BD91-4EA2-ADD7-CD49B398C4BF}" destId="{594C5FE7-E5E8-4409-B202-91931A782A70}" srcOrd="2" destOrd="0" presId="urn:microsoft.com/office/officeart/2005/8/layout/radial4"/>
    <dgm:cxn modelId="{1EE1616F-3D6F-4D6B-A092-DC2ACE737C9F}" type="presParOf" srcId="{6F9EDDB3-BD91-4EA2-ADD7-CD49B398C4BF}" destId="{98AD599F-5F07-4993-A48E-521CA9916260}" srcOrd="3" destOrd="0" presId="urn:microsoft.com/office/officeart/2005/8/layout/radial4"/>
    <dgm:cxn modelId="{E1E854DA-CFAB-4C1F-B169-D8B35510E715}" type="presParOf" srcId="{6F9EDDB3-BD91-4EA2-ADD7-CD49B398C4BF}" destId="{4877C9C7-2775-4FAD-AC29-813AB1D89EFA}" srcOrd="4" destOrd="0" presId="urn:microsoft.com/office/officeart/2005/8/layout/radial4"/>
    <dgm:cxn modelId="{87F8B183-5E0C-4536-8AD7-C9859431FC9F}" type="presParOf" srcId="{6F9EDDB3-BD91-4EA2-ADD7-CD49B398C4BF}" destId="{78076B49-7201-40E7-91EC-1E45CA51BA89}" srcOrd="5" destOrd="0" presId="urn:microsoft.com/office/officeart/2005/8/layout/radial4"/>
    <dgm:cxn modelId="{4E252F88-FF2D-4FD2-BE84-3426094B6D3A}" type="presParOf" srcId="{6F9EDDB3-BD91-4EA2-ADD7-CD49B398C4BF}" destId="{2E555EEE-A8F3-4BF7-BD56-A7855EED9A76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18-Jul-17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18-Jul-17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18-Jul-17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Smaller &amp; newer organizations face unique challenges which may require a creative approach to implement a successful security transformation program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 Strategy For Smaller Organizations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552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 Strategy For Smaller Organizations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86670354"/>
              </p:ext>
            </p:extLst>
          </p:nvPr>
        </p:nvGraphicFramePr>
        <p:xfrm>
          <a:off x="682387" y="1396999"/>
          <a:ext cx="7970293" cy="4498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248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Limited budget: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L</a:t>
            </a:r>
            <a:r>
              <a:rPr lang="en-US" sz="2600" dirty="0" smtClean="0">
                <a:latin typeface="Candara" panose="020E0502030303020204" pitchFamily="34" charset="0"/>
              </a:rPr>
              <a:t>imited priority with limited resources</a:t>
            </a:r>
          </a:p>
          <a:p>
            <a:pPr lvl="1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Break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up project into phases matching resource allocation &amp; organizational bandwidth available</a:t>
            </a:r>
          </a:p>
          <a:p>
            <a:pPr lvl="1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Limit scope to 1 location, department, team, or even to 1 application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 Strategy For Smaller Organizations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629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Limited budget:</a:t>
            </a:r>
          </a:p>
          <a:p>
            <a:pPr lvl="1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Consider hiring one competent security or IT member in the team</a:t>
            </a:r>
          </a:p>
          <a:p>
            <a:pPr lvl="1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Provide management support and periodic review</a:t>
            </a:r>
          </a:p>
          <a:p>
            <a:pPr lvl="1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12 to 15 months for security transformation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 Strategy For Smaller Organizations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699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Untrained staff:</a:t>
            </a:r>
          </a:p>
          <a:p>
            <a:pPr lvl="1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Consider hiring a consultant</a:t>
            </a:r>
          </a:p>
          <a:p>
            <a:pPr lvl="1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Train, incentivize, and motivate team</a:t>
            </a:r>
          </a:p>
          <a:p>
            <a:pPr lvl="1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Give time to the team to adopt the security culture &amp; processes</a:t>
            </a:r>
          </a:p>
          <a:p>
            <a:pPr lvl="1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Periodic management reviews &amp; corrective actions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 Strategy For Smaller Organizations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998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err="1" smtClean="0">
                <a:latin typeface="Candara" panose="020E0502030303020204" pitchFamily="34" charset="0"/>
              </a:rPr>
              <a:t>Adhoc</a:t>
            </a:r>
            <a:r>
              <a:rPr lang="en-US" sz="2600" dirty="0" smtClean="0">
                <a:latin typeface="Candara" panose="020E0502030303020204" pitchFamily="34" charset="0"/>
              </a:rPr>
              <a:t> culture: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Smaller &amp; newer organizations may have a chaotic and </a:t>
            </a:r>
            <a:r>
              <a:rPr lang="en-US" sz="2600" dirty="0" err="1" smtClean="0">
                <a:latin typeface="Candara" panose="020E0502030303020204" pitchFamily="34" charset="0"/>
              </a:rPr>
              <a:t>adhoc</a:t>
            </a:r>
            <a:r>
              <a:rPr lang="en-US" sz="2600" dirty="0" smtClean="0">
                <a:latin typeface="Candara" panose="020E0502030303020204" pitchFamily="34" charset="0"/>
              </a:rPr>
              <a:t> culture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Lack of process approach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Resources not disciplined for consistent delivery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 Strategy For Smaller Organizations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337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err="1" smtClean="0">
                <a:latin typeface="Candara" panose="020E0502030303020204" pitchFamily="34" charset="0"/>
              </a:rPr>
              <a:t>Adhoc</a:t>
            </a:r>
            <a:r>
              <a:rPr lang="en-US" sz="2600" dirty="0" smtClean="0">
                <a:latin typeface="Candara" panose="020E0502030303020204" pitchFamily="34" charset="0"/>
              </a:rPr>
              <a:t> culture: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Rapidly changing focus and attention span</a:t>
            </a:r>
          </a:p>
          <a:p>
            <a:pPr lvl="1"/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May be resolved with a good project leader or competent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consultant</a:t>
            </a:r>
          </a:p>
          <a:p>
            <a:pPr lvl="1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Training &amp; setting organizational vision</a:t>
            </a:r>
            <a:endParaRPr lang="en-US" sz="2600" b="1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 Strategy For Smaller Organizations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66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The leaders of small organizations are usually aware of their organizational capacity and limitations with experience</a:t>
            </a:r>
          </a:p>
          <a:p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Work with the </a:t>
            </a:r>
            <a:r>
              <a:rPr lang="en-US" sz="2600" b="1" dirty="0" err="1" smtClean="0">
                <a:solidFill>
                  <a:schemeClr val="accent1"/>
                </a:solidFill>
                <a:latin typeface="Candara" panose="020E0502030303020204" pitchFamily="34" charset="0"/>
              </a:rPr>
              <a:t>organziational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 leadership to deploy competent project lead and team members</a:t>
            </a:r>
            <a:endParaRPr lang="en-US" sz="2600" b="1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 Strategy For Smaller Organizations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06472" y="567746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56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16060</TotalTime>
  <Words>257</Words>
  <Application>Microsoft Office PowerPoint</Application>
  <PresentationFormat>On-screen Show (4:3)</PresentationFormat>
  <Paragraphs>53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Candara</vt:lpstr>
      <vt:lpstr>Office Theme</vt:lpstr>
      <vt:lpstr>InfoSec Strategy For Smaller Organizations</vt:lpstr>
      <vt:lpstr>InfoSec Strategy For Smaller Organizations</vt:lpstr>
      <vt:lpstr>InfoSec Strategy For Smaller Organizations</vt:lpstr>
      <vt:lpstr>InfoSec Strategy For Smaller Organizations</vt:lpstr>
      <vt:lpstr>InfoSec Strategy For Smaller Organizations</vt:lpstr>
      <vt:lpstr>InfoSec Strategy For Smaller Organizations</vt:lpstr>
      <vt:lpstr>InfoSec Strategy For Smaller Organizations</vt:lpstr>
      <vt:lpstr>InfoSec Strategy For Smaller Organizations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1146</cp:revision>
  <cp:lastPrinted>2017-07-15T17:14:51Z</cp:lastPrinted>
  <dcterms:modified xsi:type="dcterms:W3CDTF">2017-07-18T09:22:23Z</dcterms:modified>
</cp:coreProperties>
</file>