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62" r:id="rId2"/>
    <p:sldId id="363" r:id="rId3"/>
    <p:sldId id="364" r:id="rId4"/>
    <p:sldId id="365" r:id="rId5"/>
    <p:sldId id="366" r:id="rId6"/>
    <p:sldId id="367" r:id="rId7"/>
    <p:sldId id="3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7" autoAdjust="0"/>
    <p:restoredTop sz="94660"/>
  </p:normalViewPr>
  <p:slideViewPr>
    <p:cSldViewPr snapToGrid="0">
      <p:cViewPr varScale="1">
        <p:scale>
          <a:sx n="29" d="100"/>
          <a:sy n="29" d="100"/>
        </p:scale>
        <p:origin x="40" y="244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Policies</a:t>
            </a:r>
          </a:p>
          <a:p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Standards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Procedures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Guidelines</a:t>
            </a: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Standards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1228" y="4127395"/>
            <a:ext cx="35303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https://frsecure.com/blog/differentiating-between-policies-standards-procedures-and-guidelines/</a:t>
            </a:r>
          </a:p>
        </p:txBody>
      </p:sp>
    </p:spTree>
    <p:extLst>
      <p:ext uri="{BB962C8B-B14F-4D97-AF65-F5344CB8AC3E}">
        <p14:creationId xmlns:p14="http://schemas.microsoft.com/office/powerpoint/2010/main" val="39155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Standards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8" name="Picture 4" descr="Image result for policies procedures and guidel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03" y="1446663"/>
            <a:ext cx="7671049" cy="367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49203" y="5410307"/>
            <a:ext cx="7812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https://frsecure.com/blog/differentiating-between-policies-standards-procedures-and-guidelines/</a:t>
            </a:r>
          </a:p>
        </p:txBody>
      </p:sp>
    </p:spTree>
    <p:extLst>
      <p:ext uri="{BB962C8B-B14F-4D97-AF65-F5344CB8AC3E}">
        <p14:creationId xmlns:p14="http://schemas.microsoft.com/office/powerpoint/2010/main" val="23938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88766" y="1254135"/>
            <a:ext cx="4098034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Standards</a:t>
            </a:r>
          </a:p>
          <a:p>
            <a:pPr marL="293688" indent="-293688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     Standards </a:t>
            </a:r>
            <a:r>
              <a:rPr lang="en-US" sz="2600" dirty="0">
                <a:latin typeface="Candara" panose="020E0502030303020204" pitchFamily="34" charset="0"/>
              </a:rPr>
              <a:t>are </a:t>
            </a:r>
            <a:r>
              <a:rPr lang="en-US" sz="2400" b="1" dirty="0">
                <a:solidFill>
                  <a:schemeClr val="accent1"/>
                </a:solidFill>
                <a:latin typeface="Candara" panose="020E0502030303020204" pitchFamily="34" charset="0"/>
              </a:rPr>
              <a:t>mandatory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Candara" panose="020E0502030303020204" pitchFamily="34" charset="0"/>
              </a:rPr>
              <a:t>actions or rules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</a:t>
            </a:r>
            <a:r>
              <a:rPr lang="en-US" sz="2600" dirty="0">
                <a:latin typeface="Candara" panose="020E0502030303020204" pitchFamily="34" charset="0"/>
              </a:rPr>
              <a:t>that give formal policies support and direction. One of the more difficult parts of writing standards for an information security program is getting a company-wide consensus on what standards need to be in place.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Standards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7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820444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Standards</a:t>
            </a:r>
          </a:p>
          <a:p>
            <a:pPr marL="293688" indent="-293688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    This </a:t>
            </a:r>
            <a:r>
              <a:rPr lang="en-US" sz="2600" dirty="0">
                <a:latin typeface="Candara" panose="020E0502030303020204" pitchFamily="34" charset="0"/>
              </a:rPr>
              <a:t>can be a time-consuming process but is vital to the success of your information security program.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Standards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4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Standards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600" dirty="0">
                <a:latin typeface="Candara" panose="020E0502030303020204" pitchFamily="34" charset="0"/>
              </a:rPr>
              <a:t>Used to indicate expected user behavior. For example, a consistent company email signature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Standards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6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Standards</a:t>
            </a:r>
          </a:p>
          <a:p>
            <a:pPr marL="514350" indent="-514350" fontAlgn="base">
              <a:buAutoNum type="arabicPeriod" startAt="2"/>
            </a:pPr>
            <a:r>
              <a:rPr lang="en-US" sz="2600" dirty="0" smtClean="0">
                <a:latin typeface="Candara" panose="020E0502030303020204" pitchFamily="34" charset="0"/>
              </a:rPr>
              <a:t>Might </a:t>
            </a:r>
            <a:r>
              <a:rPr lang="en-US" sz="2600" dirty="0">
                <a:latin typeface="Candara" panose="020E0502030303020204" pitchFamily="34" charset="0"/>
              </a:rPr>
              <a:t>specify what </a:t>
            </a:r>
            <a:r>
              <a:rPr lang="en-US" sz="2600" dirty="0" smtClean="0">
                <a:latin typeface="Candara" panose="020E0502030303020204" pitchFamily="34" charset="0"/>
              </a:rPr>
              <a:t>hardware </a:t>
            </a:r>
            <a:r>
              <a:rPr lang="en-US" sz="2600" dirty="0">
                <a:latin typeface="Candara" panose="020E0502030303020204" pitchFamily="34" charset="0"/>
              </a:rPr>
              <a:t>and software </a:t>
            </a:r>
            <a:r>
              <a:rPr lang="en-US" sz="2600" dirty="0" smtClean="0">
                <a:latin typeface="Candara" panose="020E0502030303020204" pitchFamily="34" charset="0"/>
              </a:rPr>
              <a:t>solutions </a:t>
            </a:r>
            <a:r>
              <a:rPr lang="en-US" sz="2600" dirty="0">
                <a:latin typeface="Candara" panose="020E0502030303020204" pitchFamily="34" charset="0"/>
              </a:rPr>
              <a:t>are available </a:t>
            </a:r>
            <a:r>
              <a:rPr lang="en-US" sz="2600" dirty="0" smtClean="0">
                <a:latin typeface="Candara" panose="020E0502030303020204" pitchFamily="34" charset="0"/>
              </a:rPr>
              <a:t>and </a:t>
            </a:r>
            <a:r>
              <a:rPr lang="en-US" sz="2600" dirty="0">
                <a:latin typeface="Candara" panose="020E0502030303020204" pitchFamily="34" charset="0"/>
              </a:rPr>
              <a:t>supported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Standards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3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Standards</a:t>
            </a:r>
          </a:p>
          <a:p>
            <a:pPr marL="514350" indent="-514350" fontAlgn="base">
              <a:buAutoNum type="arabicPeriod" startAt="3"/>
            </a:pPr>
            <a:r>
              <a:rPr lang="en-US" sz="2600" dirty="0" smtClean="0">
                <a:latin typeface="Candara" panose="020E0502030303020204" pitchFamily="34" charset="0"/>
              </a:rPr>
              <a:t>Compulsory </a:t>
            </a:r>
            <a:r>
              <a:rPr lang="en-US" sz="2600" dirty="0">
                <a:latin typeface="Candara" panose="020E0502030303020204" pitchFamily="34" charset="0"/>
              </a:rPr>
              <a:t>and must be </a:t>
            </a:r>
            <a:r>
              <a:rPr lang="en-US" sz="2600" dirty="0" smtClean="0">
                <a:latin typeface="Candara" panose="020E0502030303020204" pitchFamily="34" charset="0"/>
              </a:rPr>
              <a:t>enforced </a:t>
            </a:r>
            <a:r>
              <a:rPr lang="en-US" sz="2600" dirty="0">
                <a:latin typeface="Candara" panose="020E0502030303020204" pitchFamily="34" charset="0"/>
              </a:rPr>
              <a:t>to be </a:t>
            </a:r>
            <a:r>
              <a:rPr lang="en-US" sz="2600" dirty="0" smtClean="0">
                <a:latin typeface="Candara" panose="020E0502030303020204" pitchFamily="34" charset="0"/>
              </a:rPr>
              <a:t>effective</a:t>
            </a:r>
            <a:r>
              <a:rPr lang="en-US" sz="2600" dirty="0">
                <a:latin typeface="Candara" panose="020E0502030303020204" pitchFamily="34" charset="0"/>
              </a:rPr>
              <a:t>. (This also </a:t>
            </a:r>
            <a:r>
              <a:rPr lang="en-US" sz="2600" dirty="0" smtClean="0">
                <a:latin typeface="Candara" panose="020E0502030303020204" pitchFamily="34" charset="0"/>
              </a:rPr>
              <a:t>applies </a:t>
            </a:r>
            <a:r>
              <a:rPr lang="en-US" sz="2600" dirty="0">
                <a:latin typeface="Candara" panose="020E0502030303020204" pitchFamily="34" charset="0"/>
              </a:rPr>
              <a:t>to policies</a:t>
            </a:r>
            <a:r>
              <a:rPr lang="en-US" sz="2600" dirty="0" smtClean="0">
                <a:latin typeface="Candara" panose="020E0502030303020204" pitchFamily="34" charset="0"/>
              </a:rPr>
              <a:t>!)</a:t>
            </a:r>
          </a:p>
          <a:p>
            <a:pPr marL="514350" indent="-514350" fontAlgn="base">
              <a:buAutoNum type="arabicPeriod" startAt="3"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marL="0" indent="0" fontAlgn="base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Standards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2824" y="58002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16163</TotalTime>
  <Words>166</Words>
  <Application>Microsoft Office PowerPoint</Application>
  <PresentationFormat>On-screen Show (4:3)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Security Documentation: Standards</vt:lpstr>
      <vt:lpstr>Security Documentation: Standards</vt:lpstr>
      <vt:lpstr>Security Documentation: Standards</vt:lpstr>
      <vt:lpstr>Security Documentation: Standards</vt:lpstr>
      <vt:lpstr>Security Documentation: Standards</vt:lpstr>
      <vt:lpstr>Security Documentation: Standards</vt:lpstr>
      <vt:lpstr>Security Documentation: Standards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Studio B</cp:lastModifiedBy>
  <cp:revision>1172</cp:revision>
  <cp:lastPrinted>2017-07-15T17:14:51Z</cp:lastPrinted>
  <dcterms:modified xsi:type="dcterms:W3CDTF">2018-10-06T05:59:21Z</dcterms:modified>
</cp:coreProperties>
</file>