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362" r:id="rId2"/>
    <p:sldId id="363" r:id="rId3"/>
    <p:sldId id="364" r:id="rId4"/>
    <p:sldId id="365" r:id="rId5"/>
    <p:sldId id="366" r:id="rId6"/>
    <p:sldId id="367" r:id="rId7"/>
    <p:sldId id="368" r:id="rId8"/>
    <p:sldId id="369" r:id="rId9"/>
    <p:sldId id="370" r:id="rId10"/>
    <p:sldId id="371" r:id="rId11"/>
    <p:sldId id="372" r:id="rId12"/>
    <p:sldId id="373" r:id="rId13"/>
    <p:sldId id="374"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6" userDrawn="1">
          <p15:clr>
            <a:srgbClr val="A4A3A4"/>
          </p15:clr>
        </p15:guide>
        <p15:guide id="2" pos="2976" userDrawn="1">
          <p15:clr>
            <a:srgbClr val="A4A3A4"/>
          </p15:clr>
        </p15:guide>
        <p15:guide id="3" pos="288" userDrawn="1">
          <p15:clr>
            <a:srgbClr val="A4A3A4"/>
          </p15:clr>
        </p15:guide>
        <p15:guide id="4" orient="horz" pos="144" userDrawn="1">
          <p15:clr>
            <a:srgbClr val="A4A3A4"/>
          </p15:clr>
        </p15:guide>
        <p15:guide id="5" orient="horz" pos="80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ZZAT GUL" initials="I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0875"/>
    <a:srgbClr val="7C3B06"/>
    <a:srgbClr val="C5C5C5"/>
    <a:srgbClr val="684F1E"/>
    <a:srgbClr val="084819"/>
    <a:srgbClr val="5B050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24" autoAdjust="0"/>
    <p:restoredTop sz="94660"/>
  </p:normalViewPr>
  <p:slideViewPr>
    <p:cSldViewPr snapToGrid="0">
      <p:cViewPr varScale="1">
        <p:scale>
          <a:sx n="28" d="100"/>
          <a:sy n="28" d="100"/>
        </p:scale>
        <p:origin x="28" y="276"/>
      </p:cViewPr>
      <p:guideLst>
        <p:guide orient="horz" pos="816"/>
        <p:guide pos="2976"/>
        <p:guide pos="288"/>
        <p:guide orient="horz" pos="144"/>
        <p:guide orient="horz" pos="80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F1D6E16-51C0-4345-9068-9A45A114C3D9}" type="datetimeFigureOut">
              <a:rPr lang="en-US" smtClean="0"/>
              <a:t>06-Oct-18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C9D963-D9F2-4349-A898-395F515990FB}" type="slidenum">
              <a:rPr lang="en-US" smtClean="0"/>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BA4CFF-7EFB-413D-979F-A35F027C1BED}" type="datetimeFigureOut">
              <a:rPr lang="en-US" smtClean="0"/>
              <a:t>06-Oct-18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E10C6-2278-46DF-8982-0D5CB7448A8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10</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11</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12</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13</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2</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3</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4</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5</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6</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7</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8</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9</a:t>
            </a:fld>
            <a:endParaRPr lang="en-US"/>
          </a:p>
        </p:txBody>
      </p:sp>
    </p:spTree>
    <p:extLst>
      <p:ext uri="{BB962C8B-B14F-4D97-AF65-F5344CB8AC3E}">
        <p14:creationId xmlns:p14="http://schemas.microsoft.com/office/powerpoint/2010/main" val="14562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DB5805-4A80-4240-9674-611D0350C9F5}" type="datetime1">
              <a:rPr lang="en-US" smtClean="0"/>
              <a:t>06-Oct-18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863821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3EDDDD-F959-4D1A-9512-A7872E4461BE}" type="datetime1">
              <a:rPr lang="en-US" smtClean="0"/>
              <a:t>06-Oct-18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921770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3B695C-B97A-44F8-BE78-29BECED17B65}" type="datetime1">
              <a:rPr lang="en-US" smtClean="0"/>
              <a:t>06-Oct-18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307490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89DE9E-7AC5-4F3C-919A-3CD9D1803631}" type="datetime1">
              <a:rPr lang="en-US" smtClean="0"/>
              <a:t>06-Oct-18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232306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FF48DB-0A0E-4B15-B961-008B484F8715}" type="datetime1">
              <a:rPr lang="en-US" smtClean="0"/>
              <a:t>06-Oct-18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226231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9E95D3-3B5F-4F55-819C-98DF50A31C5D}" type="datetime1">
              <a:rPr lang="en-US" smtClean="0"/>
              <a:t>06-Oct-18</a:t>
            </a:fld>
            <a:endParaRPr lang="en-US"/>
          </a:p>
        </p:txBody>
      </p:sp>
      <p:sp>
        <p:nvSpPr>
          <p:cNvPr id="6" name="Footer Placeholder 5"/>
          <p:cNvSpPr>
            <a:spLocks noGrp="1"/>
          </p:cNvSpPr>
          <p:nvPr>
            <p:ph type="ftr" sz="quarter" idx="11"/>
          </p:nvPr>
        </p:nvSpPr>
        <p:spPr/>
        <p:txBody>
          <a:bodyPr/>
          <a:lstStyle/>
          <a:p>
            <a:endParaRPr lang="en-US"/>
          </a:p>
        </p:txBody>
      </p:sp>
      <p:sp>
        <p:nvSpPr>
          <p:cNvPr id="8" name="Slide Number Placeholder 8"/>
          <p:cNvSpPr>
            <a:spLocks noGrp="1"/>
          </p:cNvSpPr>
          <p:nvPr>
            <p:ph type="sldNum" sz="quarter" idx="12"/>
          </p:nvPr>
        </p:nvSpPr>
        <p:spPr>
          <a:xfrm>
            <a:off x="6553200" y="6356350"/>
            <a:ext cx="2133600" cy="365125"/>
          </a:xfrm>
        </p:spPr>
        <p:txBody>
          <a:bodyPr/>
          <a:lstStyle>
            <a:lvl1pPr>
              <a:defRPr sz="1200"/>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11302907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8B425A-704D-4D2C-AD9B-16096500C615}" type="datetime1">
              <a:rPr lang="en-US" smtClean="0"/>
              <a:t>06-Oct-18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F07172-BAF6-F344-A163-E77E2B783464}" type="slidenum">
              <a:rPr lang="en-US" smtClean="0"/>
              <a:pPr/>
              <a:t>‹#›</a:t>
            </a:fld>
            <a:r>
              <a:rPr lang="en-US"/>
              <a:t> </a:t>
            </a:r>
          </a:p>
        </p:txBody>
      </p:sp>
    </p:spTree>
    <p:extLst>
      <p:ext uri="{BB962C8B-B14F-4D97-AF65-F5344CB8AC3E}">
        <p14:creationId xmlns:p14="http://schemas.microsoft.com/office/powerpoint/2010/main" val="501683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537B5F-ED59-4B5A-B86E-3AD00F64C54A}" type="datetime1">
              <a:rPr lang="en-US" smtClean="0"/>
              <a:t>06-Oct-18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30653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42A16-A71D-4A98-A719-C537DB4039CF}" type="datetime1">
              <a:rPr lang="en-US" smtClean="0"/>
              <a:t>06-Oct-18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16634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B7E944-AD44-4BB7-8E45-F55E48751476}" type="datetime1">
              <a:rPr lang="en-US" smtClean="0"/>
              <a:t>06-Oct-18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046429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A74015-1A16-43FA-B156-0F74C7B2BAE0}" type="datetime1">
              <a:rPr lang="en-US" smtClean="0"/>
              <a:t>06-Oct-18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10365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A64ED8-5C82-4F7D-946D-E413EB161506}" type="datetime1">
              <a:rPr lang="en-US" smtClean="0"/>
              <a:t>06-Oct-18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4160593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r>
              <a:rPr lang="en-US" sz="2600" dirty="0" smtClean="0">
                <a:latin typeface="Candara" panose="020E0502030303020204" pitchFamily="34" charset="0"/>
              </a:rPr>
              <a:t>Policies</a:t>
            </a:r>
          </a:p>
          <a:p>
            <a:r>
              <a:rPr lang="en-US" sz="2600" dirty="0" smtClean="0">
                <a:latin typeface="Candara" panose="020E0502030303020204" pitchFamily="34" charset="0"/>
              </a:rPr>
              <a:t>Standards</a:t>
            </a:r>
          </a:p>
          <a:p>
            <a:r>
              <a:rPr lang="en-US" sz="2600" b="1" dirty="0" smtClean="0">
                <a:solidFill>
                  <a:schemeClr val="accent1"/>
                </a:solidFill>
                <a:latin typeface="Candara" panose="020E0502030303020204" pitchFamily="34" charset="0"/>
              </a:rPr>
              <a:t>Procedures</a:t>
            </a:r>
          </a:p>
          <a:p>
            <a:r>
              <a:rPr lang="en-US" sz="2600" dirty="0" smtClean="0">
                <a:latin typeface="Candara" panose="020E0502030303020204" pitchFamily="34" charset="0"/>
              </a:rPr>
              <a:t>Guidelines</a:t>
            </a:r>
          </a:p>
          <a:p>
            <a:endParaRPr lang="en-US" sz="2600" dirty="0">
              <a:latin typeface="Candara" panose="020E0502030303020204" pitchFamily="34" charset="0"/>
            </a:endParaRPr>
          </a:p>
          <a:p>
            <a:endParaRPr lang="en-US" sz="2600"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1</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800" b="1" dirty="0" smtClean="0">
                <a:solidFill>
                  <a:srgbClr val="002060"/>
                </a:solidFill>
                <a:latin typeface="Candara" panose="020E0502030303020204" pitchFamily="34" charset="0"/>
                <a:cs typeface="Arial"/>
              </a:rPr>
              <a:t>Security Documentation: </a:t>
            </a:r>
            <a:r>
              <a:rPr lang="en-US" sz="2800" b="1" dirty="0">
                <a:solidFill>
                  <a:srgbClr val="002060"/>
                </a:solidFill>
                <a:latin typeface="Candara" panose="020E0502030303020204" pitchFamily="34" charset="0"/>
                <a:cs typeface="Arial"/>
              </a:rPr>
              <a:t>P</a:t>
            </a:r>
            <a:r>
              <a:rPr lang="en-US" sz="2800" b="1" dirty="0" smtClean="0">
                <a:solidFill>
                  <a:srgbClr val="002060"/>
                </a:solidFill>
                <a:latin typeface="Candara" panose="020E0502030303020204" pitchFamily="34" charset="0"/>
                <a:cs typeface="Arial"/>
              </a:rPr>
              <a:t>rocedures</a:t>
            </a:r>
            <a:endParaRPr lang="en-US" sz="2800" dirty="0">
              <a:solidFill>
                <a:srgbClr val="002060"/>
              </a:solidFill>
              <a:latin typeface="Candara" panose="020E0502030303020204" pitchFamily="34" charset="0"/>
              <a:cs typeface="Arial"/>
            </a:endParaRPr>
          </a:p>
        </p:txBody>
      </p:sp>
      <p:sp>
        <p:nvSpPr>
          <p:cNvPr id="3" name="Rectangle 2"/>
          <p:cNvSpPr/>
          <p:nvPr/>
        </p:nvSpPr>
        <p:spPr>
          <a:xfrm>
            <a:off x="4735726" y="4127395"/>
            <a:ext cx="3725885" cy="1569660"/>
          </a:xfrm>
          <a:prstGeom prst="rect">
            <a:avLst/>
          </a:prstGeom>
        </p:spPr>
        <p:txBody>
          <a:bodyPr wrap="square">
            <a:spAutoFit/>
          </a:bodyPr>
          <a:lstStyle/>
          <a:p>
            <a:r>
              <a:rPr lang="en-US" sz="2400" dirty="0">
                <a:latin typeface="Candara" panose="020E0502030303020204" pitchFamily="34" charset="0"/>
              </a:rPr>
              <a:t>https://frsecure.com/blog/differentiating-between-policies-standards-procedures-and-guidelines/</a:t>
            </a:r>
          </a:p>
        </p:txBody>
      </p:sp>
    </p:spTree>
    <p:extLst>
      <p:ext uri="{BB962C8B-B14F-4D97-AF65-F5344CB8AC3E}">
        <p14:creationId xmlns:p14="http://schemas.microsoft.com/office/powerpoint/2010/main" val="39155211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F07172-BAF6-F344-A163-E77E2B783464}" type="slidenum">
              <a:rPr lang="en-US" smtClean="0"/>
              <a:t>10</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800" b="1" dirty="0">
                <a:solidFill>
                  <a:srgbClr val="002060"/>
                </a:solidFill>
                <a:latin typeface="Candara" panose="020E0502030303020204" pitchFamily="34" charset="0"/>
                <a:cs typeface="Arial"/>
              </a:rPr>
              <a:t>Security Documentation: Procedures</a:t>
            </a:r>
            <a:endParaRPr lang="en-US" sz="2800" dirty="0">
              <a:solidFill>
                <a:srgbClr val="002060"/>
              </a:solidFill>
              <a:latin typeface="Candara" panose="020E0502030303020204" pitchFamily="34" charset="0"/>
              <a:cs typeface="Arial"/>
            </a:endParaRPr>
          </a:p>
        </p:txBody>
      </p:sp>
      <p:sp>
        <p:nvSpPr>
          <p:cNvPr id="4" name="TextBox 3"/>
          <p:cNvSpPr txBox="1"/>
          <p:nvPr/>
        </p:nvSpPr>
        <p:spPr>
          <a:xfrm>
            <a:off x="1615550" y="2082257"/>
            <a:ext cx="1370888" cy="2092881"/>
          </a:xfrm>
          <a:prstGeom prst="rect">
            <a:avLst/>
          </a:prstGeom>
          <a:noFill/>
        </p:spPr>
        <p:txBody>
          <a:bodyPr wrap="none" rtlCol="0">
            <a:spAutoFit/>
          </a:bodyPr>
          <a:lstStyle/>
          <a:p>
            <a:r>
              <a:rPr lang="en-US" sz="2600" dirty="0" smtClean="0">
                <a:latin typeface="Candara" panose="020E0502030303020204" pitchFamily="34" charset="0"/>
              </a:rPr>
              <a:t>HEADER</a:t>
            </a:r>
          </a:p>
          <a:p>
            <a:endParaRPr lang="en-US" sz="2600" dirty="0" smtClean="0">
              <a:latin typeface="Candara" panose="020E0502030303020204" pitchFamily="34" charset="0"/>
            </a:endParaRPr>
          </a:p>
          <a:p>
            <a:r>
              <a:rPr lang="en-US" sz="2600" dirty="0" smtClean="0">
                <a:latin typeface="Candara" panose="020E0502030303020204" pitchFamily="34" charset="0"/>
              </a:rPr>
              <a:t>TOC</a:t>
            </a:r>
          </a:p>
          <a:p>
            <a:endParaRPr lang="en-US" sz="2600" dirty="0">
              <a:latin typeface="Candara" panose="020E0502030303020204" pitchFamily="34" charset="0"/>
            </a:endParaRPr>
          </a:p>
          <a:p>
            <a:endParaRPr lang="en-US" sz="2600" dirty="0" smtClean="0">
              <a:latin typeface="Candara" panose="020E0502030303020204"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0129" y="1634573"/>
            <a:ext cx="4862503" cy="3674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0439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F07172-BAF6-F344-A163-E77E2B783464}" type="slidenum">
              <a:rPr lang="en-US" smtClean="0"/>
              <a:t>11</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800" b="1" dirty="0">
                <a:solidFill>
                  <a:srgbClr val="002060"/>
                </a:solidFill>
                <a:latin typeface="Candara" panose="020E0502030303020204" pitchFamily="34" charset="0"/>
                <a:cs typeface="Arial"/>
              </a:rPr>
              <a:t>Security Documentation: Procedures</a:t>
            </a:r>
            <a:endParaRPr lang="en-US" sz="2800" dirty="0">
              <a:solidFill>
                <a:srgbClr val="002060"/>
              </a:solidFill>
              <a:latin typeface="Candara" panose="020E0502030303020204" pitchFamily="34" charset="0"/>
              <a:cs typeface="Arial"/>
            </a:endParaRPr>
          </a:p>
        </p:txBody>
      </p:sp>
      <p:sp>
        <p:nvSpPr>
          <p:cNvPr id="4" name="TextBox 3"/>
          <p:cNvSpPr txBox="1"/>
          <p:nvPr/>
        </p:nvSpPr>
        <p:spPr>
          <a:xfrm>
            <a:off x="962407" y="1915737"/>
            <a:ext cx="1830950" cy="4093428"/>
          </a:xfrm>
          <a:prstGeom prst="rect">
            <a:avLst/>
          </a:prstGeom>
          <a:noFill/>
        </p:spPr>
        <p:txBody>
          <a:bodyPr wrap="none" rtlCol="0">
            <a:spAutoFit/>
          </a:bodyPr>
          <a:lstStyle/>
          <a:p>
            <a:r>
              <a:rPr lang="en-US" sz="2600" dirty="0" smtClean="0">
                <a:latin typeface="Candara" panose="020E0502030303020204" pitchFamily="34" charset="0"/>
              </a:rPr>
              <a:t>HEADER</a:t>
            </a:r>
          </a:p>
          <a:p>
            <a:endParaRPr lang="en-US" sz="2600" dirty="0" smtClean="0">
              <a:latin typeface="Candara" panose="020E0502030303020204" pitchFamily="34" charset="0"/>
            </a:endParaRPr>
          </a:p>
          <a:p>
            <a:r>
              <a:rPr lang="en-US" sz="2600" dirty="0" smtClean="0">
                <a:latin typeface="Candara" panose="020E0502030303020204" pitchFamily="34" charset="0"/>
              </a:rPr>
              <a:t>PURPOSE</a:t>
            </a:r>
          </a:p>
          <a:p>
            <a:endParaRPr lang="en-US" sz="2600" dirty="0">
              <a:latin typeface="Candara" panose="020E0502030303020204" pitchFamily="34" charset="0"/>
            </a:endParaRPr>
          </a:p>
          <a:p>
            <a:endParaRPr lang="en-US" sz="2600" dirty="0" smtClean="0">
              <a:latin typeface="Candara" panose="020E0502030303020204" pitchFamily="34" charset="0"/>
            </a:endParaRPr>
          </a:p>
          <a:p>
            <a:r>
              <a:rPr lang="en-US" sz="2600" dirty="0" smtClean="0">
                <a:latin typeface="Candara" panose="020E0502030303020204" pitchFamily="34" charset="0"/>
              </a:rPr>
              <a:t>SCOPE</a:t>
            </a:r>
          </a:p>
          <a:p>
            <a:endParaRPr lang="en-US" sz="2600" dirty="0">
              <a:latin typeface="Candara" panose="020E0502030303020204" pitchFamily="34" charset="0"/>
            </a:endParaRPr>
          </a:p>
          <a:p>
            <a:r>
              <a:rPr lang="en-US" sz="2600" dirty="0" smtClean="0">
                <a:latin typeface="Candara" panose="020E0502030303020204" pitchFamily="34" charset="0"/>
              </a:rPr>
              <a:t>REF POLICY</a:t>
            </a:r>
          </a:p>
          <a:p>
            <a:endParaRPr lang="en-US" sz="2600" dirty="0">
              <a:latin typeface="Candara" panose="020E0502030303020204" pitchFamily="34" charset="0"/>
            </a:endParaRPr>
          </a:p>
          <a:p>
            <a:endParaRPr lang="en-US" sz="2600" dirty="0" smtClean="0">
              <a:latin typeface="Candara" panose="020E0502030303020204"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4892" y="1801227"/>
            <a:ext cx="5920975" cy="3860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85272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F07172-BAF6-F344-A163-E77E2B783464}" type="slidenum">
              <a:rPr lang="en-US" smtClean="0"/>
              <a:t>12</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800" b="1" dirty="0">
                <a:solidFill>
                  <a:srgbClr val="002060"/>
                </a:solidFill>
                <a:latin typeface="Candara" panose="020E0502030303020204" pitchFamily="34" charset="0"/>
                <a:cs typeface="Arial"/>
              </a:rPr>
              <a:t>Security Documentation: Procedures</a:t>
            </a:r>
            <a:endParaRPr lang="en-US" sz="2800" dirty="0">
              <a:solidFill>
                <a:srgbClr val="002060"/>
              </a:solidFill>
              <a:latin typeface="Candara" panose="020E0502030303020204" pitchFamily="34" charset="0"/>
              <a:cs typeface="Arial"/>
            </a:endParaRPr>
          </a:p>
        </p:txBody>
      </p:sp>
      <p:sp>
        <p:nvSpPr>
          <p:cNvPr id="4" name="TextBox 3"/>
          <p:cNvSpPr txBox="1"/>
          <p:nvPr/>
        </p:nvSpPr>
        <p:spPr>
          <a:xfrm>
            <a:off x="978736" y="2285053"/>
            <a:ext cx="2050626" cy="2893100"/>
          </a:xfrm>
          <a:prstGeom prst="rect">
            <a:avLst/>
          </a:prstGeom>
          <a:noFill/>
        </p:spPr>
        <p:txBody>
          <a:bodyPr wrap="none" rtlCol="0">
            <a:spAutoFit/>
          </a:bodyPr>
          <a:lstStyle/>
          <a:p>
            <a:r>
              <a:rPr lang="en-US" sz="2600" dirty="0" smtClean="0">
                <a:latin typeface="Candara" panose="020E0502030303020204" pitchFamily="34" charset="0"/>
              </a:rPr>
              <a:t>HEADER</a:t>
            </a:r>
          </a:p>
          <a:p>
            <a:endParaRPr lang="en-US" sz="2600" dirty="0" smtClean="0">
              <a:latin typeface="Candara" panose="020E0502030303020204" pitchFamily="34" charset="0"/>
            </a:endParaRPr>
          </a:p>
          <a:p>
            <a:r>
              <a:rPr lang="en-US" sz="2600" dirty="0" smtClean="0">
                <a:latin typeface="Candara" panose="020E0502030303020204" pitchFamily="34" charset="0"/>
              </a:rPr>
              <a:t>PROCEDURE </a:t>
            </a:r>
          </a:p>
          <a:p>
            <a:r>
              <a:rPr lang="en-US" sz="2600" dirty="0" smtClean="0">
                <a:latin typeface="Candara" panose="020E0502030303020204" pitchFamily="34" charset="0"/>
              </a:rPr>
              <a:t>DETAIL</a:t>
            </a:r>
          </a:p>
          <a:p>
            <a:endParaRPr lang="en-US" sz="2600" dirty="0">
              <a:latin typeface="Candara" panose="020E0502030303020204" pitchFamily="34" charset="0"/>
            </a:endParaRPr>
          </a:p>
          <a:p>
            <a:r>
              <a:rPr lang="en-US" sz="2600" dirty="0" smtClean="0">
                <a:latin typeface="Candara" panose="020E0502030303020204" pitchFamily="34" charset="0"/>
              </a:rPr>
              <a:t>…ACCESS </a:t>
            </a:r>
          </a:p>
          <a:p>
            <a:r>
              <a:rPr lang="en-US" sz="2600" dirty="0" smtClean="0">
                <a:latin typeface="Candara" panose="020E0502030303020204" pitchFamily="34" charset="0"/>
              </a:rPr>
              <a:t>CONTROL</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2537" y="1828798"/>
            <a:ext cx="5552620" cy="3895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0509" y="1763482"/>
            <a:ext cx="5552620" cy="3895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23932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r>
              <a:rPr lang="en-US" sz="2600" dirty="0" smtClean="0">
                <a:latin typeface="Candara" panose="020E0502030303020204" pitchFamily="34" charset="0"/>
              </a:rPr>
              <a:t>Policies</a:t>
            </a:r>
          </a:p>
          <a:p>
            <a:r>
              <a:rPr lang="en-US" sz="2600" dirty="0" smtClean="0">
                <a:latin typeface="Candara" panose="020E0502030303020204" pitchFamily="34" charset="0"/>
              </a:rPr>
              <a:t>Standards</a:t>
            </a:r>
          </a:p>
          <a:p>
            <a:r>
              <a:rPr lang="en-US" sz="2600" b="1" dirty="0" smtClean="0">
                <a:solidFill>
                  <a:schemeClr val="accent1"/>
                </a:solidFill>
                <a:latin typeface="Candara" panose="020E0502030303020204" pitchFamily="34" charset="0"/>
              </a:rPr>
              <a:t>Procedures</a:t>
            </a:r>
          </a:p>
          <a:p>
            <a:r>
              <a:rPr lang="en-US" sz="2600" dirty="0" smtClean="0">
                <a:latin typeface="Candara" panose="020E0502030303020204" pitchFamily="34" charset="0"/>
              </a:rPr>
              <a:t>Guidelines</a:t>
            </a:r>
          </a:p>
          <a:p>
            <a:endParaRPr lang="en-US" sz="2600" dirty="0">
              <a:latin typeface="Candara" panose="020E0502030303020204" pitchFamily="34" charset="0"/>
            </a:endParaRPr>
          </a:p>
          <a:p>
            <a:endParaRPr lang="en-US" sz="2600"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13</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800" b="1" dirty="0" smtClean="0">
                <a:solidFill>
                  <a:srgbClr val="002060"/>
                </a:solidFill>
                <a:latin typeface="Candara" panose="020E0502030303020204" pitchFamily="34" charset="0"/>
                <a:cs typeface="Arial"/>
              </a:rPr>
              <a:t>Security Documentation: </a:t>
            </a:r>
            <a:r>
              <a:rPr lang="en-US" sz="2800" b="1" dirty="0">
                <a:solidFill>
                  <a:srgbClr val="002060"/>
                </a:solidFill>
                <a:latin typeface="Candara" panose="020E0502030303020204" pitchFamily="34" charset="0"/>
                <a:cs typeface="Arial"/>
              </a:rPr>
              <a:t>P</a:t>
            </a:r>
            <a:r>
              <a:rPr lang="en-US" sz="2800" b="1" dirty="0" smtClean="0">
                <a:solidFill>
                  <a:srgbClr val="002060"/>
                </a:solidFill>
                <a:latin typeface="Candara" panose="020E0502030303020204" pitchFamily="34" charset="0"/>
                <a:cs typeface="Arial"/>
              </a:rPr>
              <a:t>rocedures</a:t>
            </a:r>
            <a:endParaRPr lang="en-US" sz="2800" dirty="0">
              <a:solidFill>
                <a:srgbClr val="002060"/>
              </a:solidFill>
              <a:latin typeface="Candara" panose="020E0502030303020204" pitchFamily="34" charset="0"/>
              <a:cs typeface="Arial"/>
            </a:endParaRPr>
          </a:p>
        </p:txBody>
      </p:sp>
      <p:sp>
        <p:nvSpPr>
          <p:cNvPr id="3" name="Rectangle 2"/>
          <p:cNvSpPr/>
          <p:nvPr/>
        </p:nvSpPr>
        <p:spPr>
          <a:xfrm>
            <a:off x="4963886" y="4127395"/>
            <a:ext cx="3497726" cy="1938992"/>
          </a:xfrm>
          <a:prstGeom prst="rect">
            <a:avLst/>
          </a:prstGeom>
        </p:spPr>
        <p:txBody>
          <a:bodyPr wrap="square">
            <a:spAutoFit/>
          </a:bodyPr>
          <a:lstStyle/>
          <a:p>
            <a:r>
              <a:rPr lang="en-US" sz="2400" dirty="0">
                <a:latin typeface="Candara" panose="020E0502030303020204" pitchFamily="34" charset="0"/>
              </a:rPr>
              <a:t>https://frsecure.com/blog/differentiating-between-policies-standards-procedures-and-guidelines/</a:t>
            </a:r>
          </a:p>
        </p:txBody>
      </p:sp>
      <p:sp>
        <p:nvSpPr>
          <p:cNvPr id="4" name="TextBox 3"/>
          <p:cNvSpPr txBox="1"/>
          <p:nvPr/>
        </p:nvSpPr>
        <p:spPr>
          <a:xfrm>
            <a:off x="2197290" y="5745707"/>
            <a:ext cx="595035" cy="369332"/>
          </a:xfrm>
          <a:prstGeom prst="rect">
            <a:avLst/>
          </a:prstGeom>
          <a:noFill/>
        </p:spPr>
        <p:txBody>
          <a:bodyPr wrap="none" rtlCol="0">
            <a:spAutoFit/>
          </a:bodyPr>
          <a:lstStyle/>
          <a:p>
            <a:r>
              <a:rPr lang="en-US" b="1" dirty="0" smtClean="0">
                <a:solidFill>
                  <a:srgbClr val="FF0000"/>
                </a:solidFill>
              </a:rPr>
              <a:t>END</a:t>
            </a:r>
            <a:endParaRPr lang="en-US" b="1" dirty="0">
              <a:solidFill>
                <a:srgbClr val="FF0000"/>
              </a:solidFill>
            </a:endParaRPr>
          </a:p>
        </p:txBody>
      </p:sp>
    </p:spTree>
    <p:extLst>
      <p:ext uri="{BB962C8B-B14F-4D97-AF65-F5344CB8AC3E}">
        <p14:creationId xmlns:p14="http://schemas.microsoft.com/office/powerpoint/2010/main" val="28331554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F07172-BAF6-F344-A163-E77E2B783464}" type="slidenum">
              <a:rPr lang="en-US" smtClean="0"/>
              <a:t>2</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800" b="1" dirty="0">
                <a:solidFill>
                  <a:srgbClr val="002060"/>
                </a:solidFill>
                <a:latin typeface="Candara" panose="020E0502030303020204" pitchFamily="34" charset="0"/>
                <a:cs typeface="Arial"/>
              </a:rPr>
              <a:t>Security Documentation: Procedures</a:t>
            </a:r>
            <a:endParaRPr lang="en-US" sz="2800" dirty="0">
              <a:solidFill>
                <a:srgbClr val="002060"/>
              </a:solidFill>
              <a:latin typeface="Candara" panose="020E0502030303020204" pitchFamily="34" charset="0"/>
              <a:cs typeface="Arial"/>
            </a:endParaRPr>
          </a:p>
        </p:txBody>
      </p:sp>
      <p:pic>
        <p:nvPicPr>
          <p:cNvPr id="1028" name="Picture 4" descr="Image result for policies procedures and guideli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177" y="1446663"/>
            <a:ext cx="7671049" cy="367124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747177" y="5410307"/>
            <a:ext cx="7714435" cy="707886"/>
          </a:xfrm>
          <a:prstGeom prst="rect">
            <a:avLst/>
          </a:prstGeom>
        </p:spPr>
        <p:txBody>
          <a:bodyPr wrap="square">
            <a:spAutoFit/>
          </a:bodyPr>
          <a:lstStyle/>
          <a:p>
            <a:r>
              <a:rPr lang="en-US" sz="2000" dirty="0">
                <a:latin typeface="Candara" panose="020E0502030303020204" pitchFamily="34" charset="0"/>
              </a:rPr>
              <a:t>https://frsecure.com/blog/differentiating-between-policies-standards-procedures-and-guidelines/</a:t>
            </a:r>
          </a:p>
        </p:txBody>
      </p:sp>
    </p:spTree>
    <p:extLst>
      <p:ext uri="{BB962C8B-B14F-4D97-AF65-F5344CB8AC3E}">
        <p14:creationId xmlns:p14="http://schemas.microsoft.com/office/powerpoint/2010/main" val="23938657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51073" cy="4980233"/>
          </a:xfrm>
        </p:spPr>
        <p:txBody>
          <a:bodyPr>
            <a:noAutofit/>
          </a:bodyPr>
          <a:lstStyle/>
          <a:p>
            <a:r>
              <a:rPr lang="en-US" sz="2600" dirty="0" smtClean="0">
                <a:latin typeface="Candara" panose="020E0502030303020204" pitchFamily="34" charset="0"/>
              </a:rPr>
              <a:t>Procedures</a:t>
            </a:r>
          </a:p>
          <a:p>
            <a:pPr>
              <a:buNone/>
            </a:pPr>
            <a:r>
              <a:rPr lang="en-US" sz="2600" dirty="0">
                <a:latin typeface="Candara" panose="020E0502030303020204" pitchFamily="34" charset="0"/>
              </a:rPr>
              <a:t>Procedures are </a:t>
            </a:r>
            <a:r>
              <a:rPr lang="en-US" sz="2600" b="1" dirty="0">
                <a:solidFill>
                  <a:schemeClr val="accent1"/>
                </a:solidFill>
                <a:latin typeface="Candara" panose="020E0502030303020204" pitchFamily="34" charset="0"/>
              </a:rPr>
              <a:t>detailed step by step instructions to achieve a given goal or mandate.</a:t>
            </a:r>
            <a:r>
              <a:rPr lang="en-US" sz="2600" dirty="0">
                <a:latin typeface="Candara" panose="020E0502030303020204" pitchFamily="34" charset="0"/>
              </a:rPr>
              <a:t>  They are typically intended for internal departments and should adhere to strict change control processes. </a:t>
            </a:r>
            <a:endParaRPr lang="en-US" sz="2600" dirty="0" smtClean="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3</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800" b="1" dirty="0">
                <a:solidFill>
                  <a:srgbClr val="002060"/>
                </a:solidFill>
                <a:latin typeface="Candara" panose="020E0502030303020204" pitchFamily="34" charset="0"/>
                <a:cs typeface="Arial"/>
              </a:rPr>
              <a:t>Security Documentation: Procedures</a:t>
            </a:r>
            <a:endParaRPr lang="en-US" sz="28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24887208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r>
              <a:rPr lang="en-US" sz="2600" dirty="0" smtClean="0">
                <a:latin typeface="Candara" panose="020E0502030303020204" pitchFamily="34" charset="0"/>
              </a:rPr>
              <a:t>Procedures</a:t>
            </a:r>
          </a:p>
          <a:p>
            <a:pPr marL="293688" indent="-293688">
              <a:buNone/>
            </a:pPr>
            <a:r>
              <a:rPr lang="en-US" sz="2600" dirty="0" smtClean="0">
                <a:latin typeface="Candara" panose="020E0502030303020204" pitchFamily="34" charset="0"/>
              </a:rPr>
              <a:t>     Procedures </a:t>
            </a:r>
            <a:r>
              <a:rPr lang="en-US" sz="2600" dirty="0">
                <a:latin typeface="Candara" panose="020E0502030303020204" pitchFamily="34" charset="0"/>
              </a:rPr>
              <a:t>can be developed as you go. If this is the route your organization chooses to take it’s necessary to have comprehensive and consistent documentation of the procedures that you are developing.</a:t>
            </a:r>
            <a:endParaRPr lang="en-US" sz="2600" dirty="0" smtClean="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4</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800" b="1" dirty="0">
                <a:solidFill>
                  <a:srgbClr val="002060"/>
                </a:solidFill>
                <a:latin typeface="Candara" panose="020E0502030303020204" pitchFamily="34" charset="0"/>
                <a:cs typeface="Arial"/>
              </a:rPr>
              <a:t>Security Documentation: Procedures</a:t>
            </a:r>
            <a:endParaRPr lang="en-US" sz="28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4852545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51073" cy="4980233"/>
          </a:xfrm>
        </p:spPr>
        <p:txBody>
          <a:bodyPr>
            <a:noAutofit/>
          </a:bodyPr>
          <a:lstStyle/>
          <a:p>
            <a:r>
              <a:rPr lang="en-US" sz="2600" dirty="0" smtClean="0">
                <a:latin typeface="Candara" panose="020E0502030303020204" pitchFamily="34" charset="0"/>
              </a:rPr>
              <a:t>Procedures</a:t>
            </a:r>
          </a:p>
          <a:p>
            <a:pPr marL="457200" indent="-457200" fontAlgn="base">
              <a:buFont typeface="+mj-lt"/>
              <a:buAutoNum type="arabicPeriod"/>
            </a:pPr>
            <a:r>
              <a:rPr lang="en-US" sz="2600" dirty="0">
                <a:latin typeface="Candara" panose="020E0502030303020204" pitchFamily="34" charset="0"/>
              </a:rPr>
              <a:t>Often act as the </a:t>
            </a:r>
            <a:r>
              <a:rPr lang="en-US" sz="2600" b="1" dirty="0">
                <a:solidFill>
                  <a:schemeClr val="accent1"/>
                </a:solidFill>
                <a:latin typeface="Candara" panose="020E0502030303020204" pitchFamily="34" charset="0"/>
              </a:rPr>
              <a:t>“cookbook” for staff to consult to accomplish a repeatable process</a:t>
            </a:r>
            <a:r>
              <a:rPr lang="en-US" sz="2600" b="1" dirty="0" smtClean="0">
                <a:solidFill>
                  <a:schemeClr val="accent1"/>
                </a:solidFill>
                <a:latin typeface="Candara" panose="020E0502030303020204" pitchFamily="34" charset="0"/>
              </a:rPr>
              <a:t>.</a:t>
            </a:r>
            <a:endParaRPr lang="en-US" sz="2600" b="1" dirty="0">
              <a:solidFill>
                <a:schemeClr val="accent1"/>
              </a:solidFill>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5</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800" b="1" dirty="0">
                <a:solidFill>
                  <a:srgbClr val="002060"/>
                </a:solidFill>
                <a:latin typeface="Candara" panose="020E0502030303020204" pitchFamily="34" charset="0"/>
                <a:cs typeface="Arial"/>
              </a:rPr>
              <a:t>Security Documentation: Procedures</a:t>
            </a:r>
            <a:endParaRPr lang="en-US" sz="28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13276144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51073" cy="4980233"/>
          </a:xfrm>
        </p:spPr>
        <p:txBody>
          <a:bodyPr>
            <a:noAutofit/>
          </a:bodyPr>
          <a:lstStyle/>
          <a:p>
            <a:r>
              <a:rPr lang="en-US" sz="2600" dirty="0" smtClean="0">
                <a:latin typeface="Candara" panose="020E0502030303020204" pitchFamily="34" charset="0"/>
              </a:rPr>
              <a:t>Procedures</a:t>
            </a:r>
          </a:p>
          <a:p>
            <a:pPr marL="407988" indent="-179388" fontAlgn="base">
              <a:buNone/>
            </a:pPr>
            <a:r>
              <a:rPr lang="en-US" sz="2600" dirty="0" smtClean="0">
                <a:latin typeface="Candara" panose="020E0502030303020204" pitchFamily="34" charset="0"/>
              </a:rPr>
              <a:t>2. </a:t>
            </a:r>
            <a:r>
              <a:rPr lang="en-US" sz="2600" b="1" dirty="0" smtClean="0">
                <a:solidFill>
                  <a:schemeClr val="accent1"/>
                </a:solidFill>
                <a:latin typeface="Candara" panose="020E0502030303020204" pitchFamily="34" charset="0"/>
              </a:rPr>
              <a:t>Detailed </a:t>
            </a:r>
            <a:r>
              <a:rPr lang="en-US" sz="2600" b="1" dirty="0">
                <a:solidFill>
                  <a:schemeClr val="accent1"/>
                </a:solidFill>
                <a:latin typeface="Candara" panose="020E0502030303020204" pitchFamily="34" charset="0"/>
              </a:rPr>
              <a:t>enough </a:t>
            </a:r>
            <a:r>
              <a:rPr lang="en-US" sz="2600" dirty="0">
                <a:latin typeface="Candara" panose="020E0502030303020204" pitchFamily="34" charset="0"/>
              </a:rPr>
              <a:t>and </a:t>
            </a:r>
            <a:r>
              <a:rPr lang="en-US" sz="2600" dirty="0" smtClean="0">
                <a:latin typeface="Candara" panose="020E0502030303020204" pitchFamily="34" charset="0"/>
              </a:rPr>
              <a:t>	yet not </a:t>
            </a:r>
            <a:r>
              <a:rPr lang="en-US" sz="2600" dirty="0">
                <a:latin typeface="Candara" panose="020E0502030303020204" pitchFamily="34" charset="0"/>
              </a:rPr>
              <a:t>too difficult that </a:t>
            </a:r>
            <a:r>
              <a:rPr lang="en-US" sz="2600" dirty="0" smtClean="0">
                <a:latin typeface="Candara" panose="020E0502030303020204" pitchFamily="34" charset="0"/>
              </a:rPr>
              <a:t>	only </a:t>
            </a:r>
            <a:r>
              <a:rPr lang="en-US" sz="2600" dirty="0">
                <a:latin typeface="Candara" panose="020E0502030303020204" pitchFamily="34" charset="0"/>
              </a:rPr>
              <a:t>a </a:t>
            </a:r>
            <a:r>
              <a:rPr lang="en-US" sz="2600" dirty="0" smtClean="0">
                <a:latin typeface="Candara" panose="020E0502030303020204" pitchFamily="34" charset="0"/>
              </a:rPr>
              <a:t>	small </a:t>
            </a:r>
            <a:r>
              <a:rPr lang="en-US" sz="2600" dirty="0">
                <a:latin typeface="Candara" panose="020E0502030303020204" pitchFamily="34" charset="0"/>
              </a:rPr>
              <a:t>group (or a </a:t>
            </a:r>
            <a:r>
              <a:rPr lang="en-US" sz="2600" dirty="0" smtClean="0">
                <a:latin typeface="Candara" panose="020E0502030303020204" pitchFamily="34" charset="0"/>
              </a:rPr>
              <a:t>single person</a:t>
            </a:r>
            <a:r>
              <a:rPr lang="en-US" sz="2600" dirty="0">
                <a:latin typeface="Candara" panose="020E0502030303020204" pitchFamily="34" charset="0"/>
              </a:rPr>
              <a:t>) will </a:t>
            </a:r>
            <a:r>
              <a:rPr lang="en-US" sz="2600" dirty="0" smtClean="0">
                <a:latin typeface="Candara" panose="020E0502030303020204" pitchFamily="34" charset="0"/>
              </a:rPr>
              <a:t>understand.</a:t>
            </a:r>
          </a:p>
          <a:p>
            <a:pPr marL="0" indent="0" fontAlgn="base">
              <a:buNone/>
            </a:pPr>
            <a:endParaRPr lang="en-US" sz="2600" dirty="0" smtClean="0">
              <a:latin typeface="Candara" panose="020E0502030303020204" pitchFamily="34" charset="0"/>
            </a:endParaRPr>
          </a:p>
          <a:p>
            <a:pPr marL="0" indent="0" fontAlgn="base">
              <a:buNone/>
            </a:pPr>
            <a:endParaRPr lang="en-US" sz="2600"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6</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800" b="1" dirty="0">
                <a:solidFill>
                  <a:srgbClr val="002060"/>
                </a:solidFill>
                <a:latin typeface="Candara" panose="020E0502030303020204" pitchFamily="34" charset="0"/>
                <a:cs typeface="Arial"/>
              </a:rPr>
              <a:t>Security Documentation: Procedures</a:t>
            </a:r>
            <a:endParaRPr lang="en-US" sz="28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32746302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738802" cy="4980233"/>
          </a:xfrm>
        </p:spPr>
        <p:txBody>
          <a:bodyPr>
            <a:noAutofit/>
          </a:bodyPr>
          <a:lstStyle/>
          <a:p>
            <a:r>
              <a:rPr lang="en-US" sz="2600" dirty="0" smtClean="0">
                <a:latin typeface="Candara" panose="020E0502030303020204" pitchFamily="34" charset="0"/>
              </a:rPr>
              <a:t>Procedures</a:t>
            </a:r>
          </a:p>
          <a:p>
            <a:pPr marL="0" indent="0" fontAlgn="base">
              <a:buNone/>
            </a:pPr>
            <a:r>
              <a:rPr lang="en-US" sz="2600" dirty="0" smtClean="0">
                <a:latin typeface="Candara" panose="020E0502030303020204" pitchFamily="34" charset="0"/>
              </a:rPr>
              <a:t>3. 	</a:t>
            </a:r>
            <a:r>
              <a:rPr lang="en-US" sz="2600" b="1" dirty="0" smtClean="0">
                <a:solidFill>
                  <a:schemeClr val="accent1"/>
                </a:solidFill>
                <a:latin typeface="Candara" panose="020E0502030303020204" pitchFamily="34" charset="0"/>
              </a:rPr>
              <a:t>Installing </a:t>
            </a:r>
            <a:r>
              <a:rPr lang="en-US" sz="2600" b="1" dirty="0">
                <a:solidFill>
                  <a:schemeClr val="accent1"/>
                </a:solidFill>
                <a:latin typeface="Candara" panose="020E0502030303020204" pitchFamily="34" charset="0"/>
              </a:rPr>
              <a:t>operating </a:t>
            </a:r>
            <a:r>
              <a:rPr lang="en-US" sz="2600" b="1" dirty="0" smtClean="0">
                <a:solidFill>
                  <a:schemeClr val="accent1"/>
                </a:solidFill>
                <a:latin typeface="Candara" panose="020E0502030303020204" pitchFamily="34" charset="0"/>
              </a:rPr>
              <a:t>	systems</a:t>
            </a:r>
            <a:r>
              <a:rPr lang="en-US" sz="2600" b="1" dirty="0">
                <a:solidFill>
                  <a:schemeClr val="accent1"/>
                </a:solidFill>
                <a:latin typeface="Candara" panose="020E0502030303020204" pitchFamily="34" charset="0"/>
              </a:rPr>
              <a:t>, performing a </a:t>
            </a:r>
            <a:r>
              <a:rPr lang="en-US" sz="2600" b="1" dirty="0" smtClean="0">
                <a:solidFill>
                  <a:schemeClr val="accent1"/>
                </a:solidFill>
                <a:latin typeface="Candara" panose="020E0502030303020204" pitchFamily="34" charset="0"/>
              </a:rPr>
              <a:t>	system </a:t>
            </a:r>
            <a:r>
              <a:rPr lang="en-US" sz="2600" b="1" dirty="0">
                <a:solidFill>
                  <a:schemeClr val="accent1"/>
                </a:solidFill>
                <a:latin typeface="Candara" panose="020E0502030303020204" pitchFamily="34" charset="0"/>
              </a:rPr>
              <a:t>backup, </a:t>
            </a:r>
            <a:r>
              <a:rPr lang="en-US" sz="2600" b="1" dirty="0" smtClean="0">
                <a:solidFill>
                  <a:schemeClr val="accent1"/>
                </a:solidFill>
                <a:latin typeface="Candara" panose="020E0502030303020204" pitchFamily="34" charset="0"/>
              </a:rPr>
              <a:t>	granting </a:t>
            </a:r>
            <a:r>
              <a:rPr lang="en-US" sz="2600" b="1" dirty="0">
                <a:solidFill>
                  <a:schemeClr val="accent1"/>
                </a:solidFill>
                <a:latin typeface="Candara" panose="020E0502030303020204" pitchFamily="34" charset="0"/>
              </a:rPr>
              <a:t>access rights </a:t>
            </a:r>
            <a:r>
              <a:rPr lang="en-US" sz="2600" b="1" dirty="0" smtClean="0">
                <a:solidFill>
                  <a:schemeClr val="accent1"/>
                </a:solidFill>
                <a:latin typeface="Candara" panose="020E0502030303020204" pitchFamily="34" charset="0"/>
              </a:rPr>
              <a:t>	to </a:t>
            </a:r>
            <a:r>
              <a:rPr lang="en-US" sz="2600" b="1" dirty="0">
                <a:solidFill>
                  <a:schemeClr val="accent1"/>
                </a:solidFill>
                <a:latin typeface="Candara" panose="020E0502030303020204" pitchFamily="34" charset="0"/>
              </a:rPr>
              <a:t>a system and </a:t>
            </a:r>
            <a:r>
              <a:rPr lang="en-US" sz="2600" b="1" dirty="0" smtClean="0">
                <a:solidFill>
                  <a:schemeClr val="accent1"/>
                </a:solidFill>
                <a:latin typeface="Candara" panose="020E0502030303020204" pitchFamily="34" charset="0"/>
              </a:rPr>
              <a:t> </a:t>
            </a:r>
          </a:p>
          <a:p>
            <a:pPr marL="407988" indent="-407988" fontAlgn="base">
              <a:buNone/>
            </a:pPr>
            <a:r>
              <a:rPr lang="en-US" sz="2600" b="1" dirty="0" smtClean="0">
                <a:solidFill>
                  <a:schemeClr val="accent1"/>
                </a:solidFill>
                <a:latin typeface="Candara" panose="020E0502030303020204" pitchFamily="34" charset="0"/>
              </a:rPr>
              <a:t>      setting up </a:t>
            </a:r>
            <a:r>
              <a:rPr lang="en-US" sz="2600" b="1" dirty="0">
                <a:solidFill>
                  <a:schemeClr val="accent1"/>
                </a:solidFill>
                <a:latin typeface="Candara" panose="020E0502030303020204" pitchFamily="34" charset="0"/>
              </a:rPr>
              <a:t>new user accounts </a:t>
            </a:r>
            <a:r>
              <a:rPr lang="en-US" sz="2600" b="1" dirty="0" smtClean="0">
                <a:solidFill>
                  <a:schemeClr val="accent1"/>
                </a:solidFill>
                <a:latin typeface="Candara" panose="020E0502030303020204" pitchFamily="34" charset="0"/>
              </a:rPr>
              <a:t>	are </a:t>
            </a:r>
            <a:r>
              <a:rPr lang="en-US" sz="2600" b="1" dirty="0">
                <a:solidFill>
                  <a:schemeClr val="accent1"/>
                </a:solidFill>
                <a:latin typeface="Candara" panose="020E0502030303020204" pitchFamily="34" charset="0"/>
              </a:rPr>
              <a:t>all example of </a:t>
            </a:r>
            <a:r>
              <a:rPr lang="en-US" sz="2600" b="1" dirty="0" smtClean="0">
                <a:solidFill>
                  <a:schemeClr val="accent1"/>
                </a:solidFill>
                <a:latin typeface="Candara" panose="020E0502030303020204" pitchFamily="34" charset="0"/>
              </a:rPr>
              <a:t>	procedures</a:t>
            </a:r>
            <a:r>
              <a:rPr lang="en-US" sz="2600" b="1" dirty="0">
                <a:solidFill>
                  <a:schemeClr val="accent1"/>
                </a:solidFill>
                <a:latin typeface="Candara" panose="020E0502030303020204" pitchFamily="34" charset="0"/>
              </a:rPr>
              <a:t>.</a:t>
            </a:r>
          </a:p>
          <a:p>
            <a:pPr marL="0" indent="0">
              <a:buNone/>
            </a:pPr>
            <a:endParaRPr lang="en-US" sz="2600" dirty="0" smtClean="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7</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800" b="1" dirty="0">
                <a:solidFill>
                  <a:srgbClr val="002060"/>
                </a:solidFill>
                <a:latin typeface="Candara" panose="020E0502030303020204" pitchFamily="34" charset="0"/>
                <a:cs typeface="Arial"/>
              </a:rPr>
              <a:t>Security Documentation: Procedures</a:t>
            </a:r>
            <a:endParaRPr lang="en-US" sz="28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12399341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F07172-BAF6-F344-A163-E77E2B783464}" type="slidenum">
              <a:rPr lang="en-US" smtClean="0"/>
              <a:t>8</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800" b="1" dirty="0">
                <a:solidFill>
                  <a:srgbClr val="002060"/>
                </a:solidFill>
                <a:latin typeface="Candara" panose="020E0502030303020204" pitchFamily="34" charset="0"/>
                <a:cs typeface="Arial"/>
              </a:rPr>
              <a:t>Security Documentation: Procedures</a:t>
            </a:r>
            <a:endParaRPr lang="en-US" sz="2800" dirty="0">
              <a:solidFill>
                <a:srgbClr val="002060"/>
              </a:solidFill>
              <a:latin typeface="Candara" panose="020E0502030303020204" pitchFamily="34" charset="0"/>
              <a:cs typeface="Aria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5671" y="1545616"/>
            <a:ext cx="3712029" cy="473283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1684281" y="2205089"/>
            <a:ext cx="2518703" cy="2893100"/>
          </a:xfrm>
          <a:prstGeom prst="rect">
            <a:avLst/>
          </a:prstGeom>
          <a:noFill/>
        </p:spPr>
        <p:txBody>
          <a:bodyPr wrap="none" rtlCol="0">
            <a:spAutoFit/>
          </a:bodyPr>
          <a:lstStyle/>
          <a:p>
            <a:r>
              <a:rPr lang="en-US" sz="2600" dirty="0" smtClean="0">
                <a:latin typeface="Candara" panose="020E0502030303020204" pitchFamily="34" charset="0"/>
              </a:rPr>
              <a:t>TITLE</a:t>
            </a:r>
          </a:p>
          <a:p>
            <a:r>
              <a:rPr lang="en-US" sz="2600" dirty="0" smtClean="0">
                <a:latin typeface="Candara" panose="020E0502030303020204" pitchFamily="34" charset="0"/>
              </a:rPr>
              <a:t>DOC #</a:t>
            </a:r>
          </a:p>
          <a:p>
            <a:endParaRPr lang="en-US" sz="2600" dirty="0">
              <a:latin typeface="Candara" panose="020E0502030303020204" pitchFamily="34" charset="0"/>
            </a:endParaRPr>
          </a:p>
          <a:p>
            <a:r>
              <a:rPr lang="en-US" sz="2600" dirty="0" smtClean="0">
                <a:latin typeface="Candara" panose="020E0502030303020204" pitchFamily="34" charset="0"/>
              </a:rPr>
              <a:t>VERSION</a:t>
            </a:r>
          </a:p>
          <a:p>
            <a:r>
              <a:rPr lang="en-US" sz="2600" dirty="0" smtClean="0">
                <a:latin typeface="Candara" panose="020E0502030303020204" pitchFamily="34" charset="0"/>
              </a:rPr>
              <a:t>CLASSIFICATION</a:t>
            </a:r>
          </a:p>
          <a:p>
            <a:endParaRPr lang="en-US" sz="2600" dirty="0">
              <a:latin typeface="Candara" panose="020E0502030303020204" pitchFamily="34" charset="0"/>
            </a:endParaRPr>
          </a:p>
          <a:p>
            <a:r>
              <a:rPr lang="en-US" sz="2600" dirty="0" smtClean="0">
                <a:latin typeface="Candara" panose="020E0502030303020204" pitchFamily="34" charset="0"/>
              </a:rPr>
              <a:t>DATE</a:t>
            </a:r>
            <a:endParaRPr lang="en-US" sz="2600" dirty="0">
              <a:latin typeface="Candara" panose="020E0502030303020204" pitchFamily="34" charset="0"/>
            </a:endParaRPr>
          </a:p>
        </p:txBody>
      </p:sp>
    </p:spTree>
    <p:extLst>
      <p:ext uri="{BB962C8B-B14F-4D97-AF65-F5344CB8AC3E}">
        <p14:creationId xmlns:p14="http://schemas.microsoft.com/office/powerpoint/2010/main" val="18435220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07625"/>
            <a:ext cx="8229600" cy="899232"/>
          </a:xfrm>
        </p:spPr>
        <p:txBody>
          <a:bodyPr>
            <a:noAutofit/>
          </a:bodyPr>
          <a:lstStyle/>
          <a:p>
            <a:r>
              <a:rPr lang="en-US" sz="2800" b="1" dirty="0">
                <a:solidFill>
                  <a:srgbClr val="002060"/>
                </a:solidFill>
                <a:latin typeface="Candara" panose="020E0502030303020204" pitchFamily="34" charset="0"/>
                <a:cs typeface="Arial"/>
              </a:rPr>
              <a:t>Security Documentation: Procedures</a:t>
            </a:r>
            <a:endParaRPr lang="en-US" sz="2800" dirty="0">
              <a:solidFill>
                <a:srgbClr val="002060"/>
              </a:solidFill>
              <a:latin typeface="Candara" panose="020E0502030303020204" pitchFamily="34" charset="0"/>
              <a:cs typeface="Arial"/>
            </a:endParaRPr>
          </a:p>
        </p:txBody>
      </p:sp>
      <p:sp>
        <p:nvSpPr>
          <p:cNvPr id="4" name="TextBox 3"/>
          <p:cNvSpPr txBox="1"/>
          <p:nvPr/>
        </p:nvSpPr>
        <p:spPr>
          <a:xfrm>
            <a:off x="929750" y="1825628"/>
            <a:ext cx="2888932" cy="3693319"/>
          </a:xfrm>
          <a:prstGeom prst="rect">
            <a:avLst/>
          </a:prstGeom>
          <a:noFill/>
        </p:spPr>
        <p:txBody>
          <a:bodyPr wrap="none" rtlCol="0">
            <a:spAutoFit/>
          </a:bodyPr>
          <a:lstStyle/>
          <a:p>
            <a:r>
              <a:rPr lang="en-US" sz="2600" dirty="0" smtClean="0">
                <a:latin typeface="Candara" panose="020E0502030303020204" pitchFamily="34" charset="0"/>
              </a:rPr>
              <a:t>HEADER</a:t>
            </a:r>
          </a:p>
          <a:p>
            <a:endParaRPr lang="en-US" sz="2600" dirty="0" smtClean="0">
              <a:latin typeface="Candara" panose="020E0502030303020204" pitchFamily="34" charset="0"/>
            </a:endParaRPr>
          </a:p>
          <a:p>
            <a:r>
              <a:rPr lang="en-US" sz="2600" dirty="0" smtClean="0">
                <a:latin typeface="Candara" panose="020E0502030303020204" pitchFamily="34" charset="0"/>
              </a:rPr>
              <a:t>REVISION HISTORY</a:t>
            </a:r>
          </a:p>
          <a:p>
            <a:endParaRPr lang="en-US" sz="2600" dirty="0">
              <a:latin typeface="Candara" panose="020E0502030303020204" pitchFamily="34" charset="0"/>
            </a:endParaRPr>
          </a:p>
          <a:p>
            <a:endParaRPr lang="en-US" sz="2600" dirty="0" smtClean="0">
              <a:latin typeface="Candara" panose="020E0502030303020204" pitchFamily="34" charset="0"/>
            </a:endParaRPr>
          </a:p>
          <a:p>
            <a:r>
              <a:rPr lang="en-US" sz="2600" dirty="0" smtClean="0">
                <a:latin typeface="Candara" panose="020E0502030303020204" pitchFamily="34" charset="0"/>
              </a:rPr>
              <a:t>REVIEW HISTORY</a:t>
            </a:r>
          </a:p>
          <a:p>
            <a:endParaRPr lang="en-US" sz="2600" dirty="0">
              <a:latin typeface="Candara" panose="020E0502030303020204" pitchFamily="34" charset="0"/>
            </a:endParaRPr>
          </a:p>
          <a:p>
            <a:endParaRPr lang="en-US" sz="2600" dirty="0" smtClean="0">
              <a:latin typeface="Candara" panose="020E0502030303020204" pitchFamily="34" charset="0"/>
            </a:endParaRPr>
          </a:p>
          <a:p>
            <a:r>
              <a:rPr lang="en-US" sz="2600" dirty="0" smtClean="0">
                <a:latin typeface="Candara" panose="020E0502030303020204" pitchFamily="34" charset="0"/>
              </a:rPr>
              <a:t>APPROVED BY</a:t>
            </a:r>
            <a:endParaRPr lang="en-US" sz="2600" dirty="0">
              <a:latin typeface="Candara" panose="020E0502030303020204"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5523" y="1612291"/>
            <a:ext cx="4829175" cy="423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25517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16182</TotalTime>
  <Words>203</Words>
  <Application>Microsoft Office PowerPoint</Application>
  <PresentationFormat>On-screen Show (4:3)</PresentationFormat>
  <Paragraphs>95</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Candara</vt:lpstr>
      <vt:lpstr>Office Theme</vt:lpstr>
      <vt:lpstr>Security Documentation: Procedures</vt:lpstr>
      <vt:lpstr>Security Documentation: Procedures</vt:lpstr>
      <vt:lpstr>Security Documentation: Procedures</vt:lpstr>
      <vt:lpstr>Security Documentation: Procedures</vt:lpstr>
      <vt:lpstr>Security Documentation: Procedures</vt:lpstr>
      <vt:lpstr>Security Documentation: Procedures</vt:lpstr>
      <vt:lpstr>Security Documentation: Procedures</vt:lpstr>
      <vt:lpstr>Security Documentation: Procedures</vt:lpstr>
      <vt:lpstr>Security Documentation: Procedures</vt:lpstr>
      <vt:lpstr>Security Documentation: Procedures</vt:lpstr>
      <vt:lpstr>Security Documentation: Procedures</vt:lpstr>
      <vt:lpstr>Security Documentation: Procedures</vt:lpstr>
      <vt:lpstr>Security Documentation: Procedures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Attacks</dc:title>
  <dc:creator>Fareed ur Rehman Khan</dc:creator>
  <cp:lastModifiedBy>Studio B</cp:lastModifiedBy>
  <cp:revision>1176</cp:revision>
  <cp:lastPrinted>2017-07-15T17:14:51Z</cp:lastPrinted>
  <dcterms:modified xsi:type="dcterms:W3CDTF">2018-10-06T05:59:43Z</dcterms:modified>
</cp:coreProperties>
</file>