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362" r:id="rId2"/>
    <p:sldId id="363" r:id="rId3"/>
    <p:sldId id="364" r:id="rId4"/>
    <p:sldId id="365" r:id="rId5"/>
    <p:sldId id="366" r:id="rId6"/>
    <p:sldId id="367" r:id="rId7"/>
    <p:sldId id="368" r:id="rId8"/>
    <p:sldId id="369" r:id="rId9"/>
    <p:sldId id="370" r:id="rId10"/>
    <p:sldId id="371" r:id="rId11"/>
    <p:sldId id="372" r:id="rId12"/>
    <p:sldId id="373" r:id="rId13"/>
    <p:sldId id="374" r:id="rId14"/>
    <p:sldId id="375" r:id="rId15"/>
    <p:sldId id="37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326" autoAdjust="0"/>
    <p:restoredTop sz="94660"/>
  </p:normalViewPr>
  <p:slideViewPr>
    <p:cSldViewPr snapToGrid="0">
      <p:cViewPr varScale="1">
        <p:scale>
          <a:sx n="10" d="100"/>
          <a:sy n="10" d="100"/>
        </p:scale>
        <p:origin x="-240" y="612"/>
      </p:cViewPr>
      <p:guideLst>
        <p:guide orient="horz" pos="816"/>
        <p:guide pos="2976"/>
        <p:guide pos="288"/>
        <p:guide orient="horz" pos="144"/>
        <p:guide orient="horz" pos="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06-Oct-18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06-Oct-18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10</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06-Oct-18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06-Oct-18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06-Oct-18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06-Oct-18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nfosectoday.com/Articles/Security_Policy_Excellence.ht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6 Steps To Security Policy Excellence</a:t>
            </a:r>
          </a:p>
          <a:p>
            <a:pPr marL="0" indent="0">
              <a:buNone/>
            </a:pPr>
            <a:endParaRPr lang="en-US" sz="2600" dirty="0">
              <a:latin typeface="Candara" panose="020E0502030303020204" pitchFamily="34" charset="0"/>
            </a:endParaRPr>
          </a:p>
          <a:p>
            <a:pPr marL="0" indent="0">
              <a:buNone/>
            </a:pPr>
            <a:r>
              <a:rPr lang="en-US" sz="2600" dirty="0">
                <a:latin typeface="Candara" panose="020E0502030303020204" pitchFamily="34" charset="0"/>
                <a:hlinkClick r:id="rId3"/>
              </a:rPr>
              <a:t>http://www.infosectoday.com/Articles/Security_Policy_Excellence.htm</a:t>
            </a:r>
            <a:r>
              <a:rPr lang="en-US" sz="2600" dirty="0">
                <a:latin typeface="Candara" panose="020E0502030303020204" pitchFamily="34" charset="0"/>
              </a:rPr>
              <a:t> </a:t>
            </a:r>
          </a:p>
          <a:p>
            <a:pPr marL="0" indent="0">
              <a:buNone/>
            </a:pP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How To Develop Effective Security Policies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915521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Six Steps:</a:t>
            </a:r>
          </a:p>
          <a:p>
            <a:pPr marL="0" indent="0">
              <a:buNone/>
            </a:pPr>
            <a:r>
              <a:rPr lang="en-US" sz="2600" dirty="0" smtClean="0">
                <a:latin typeface="Candara" panose="020E0502030303020204" pitchFamily="34" charset="0"/>
              </a:rPr>
              <a:t>3. </a:t>
            </a:r>
            <a:r>
              <a:rPr lang="en-US" sz="2600" b="1" dirty="0" smtClean="0">
                <a:latin typeface="Candara" panose="020E0502030303020204" pitchFamily="34" charset="0"/>
              </a:rPr>
              <a:t>Achieve Consent</a:t>
            </a:r>
          </a:p>
          <a:p>
            <a:pPr marL="0" indent="0">
              <a:buNone/>
            </a:pPr>
            <a:r>
              <a:rPr lang="en-US" sz="2600" dirty="0" smtClean="0">
                <a:latin typeface="Candara" panose="020E0502030303020204" pitchFamily="34" charset="0"/>
              </a:rPr>
              <a:t>Systems </a:t>
            </a:r>
            <a:r>
              <a:rPr lang="en-US" sz="2600" dirty="0">
                <a:latin typeface="Candara" panose="020E0502030303020204" pitchFamily="34" charset="0"/>
              </a:rPr>
              <a:t>need to in place to grant a user two weeks to process a particular document, after which the system should automatically force the user to process it.</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10</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How To Develop Effective Security Policies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509783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Six Steps:</a:t>
            </a:r>
          </a:p>
          <a:p>
            <a:pPr marL="0" indent="0">
              <a:buNone/>
            </a:pPr>
            <a:r>
              <a:rPr lang="en-US" sz="2600" dirty="0" smtClean="0">
                <a:latin typeface="Candara" panose="020E0502030303020204" pitchFamily="34" charset="0"/>
              </a:rPr>
              <a:t>4. </a:t>
            </a:r>
            <a:r>
              <a:rPr lang="en-US" sz="2600" b="1" dirty="0" smtClean="0">
                <a:latin typeface="Candara" panose="020E0502030303020204" pitchFamily="34" charset="0"/>
              </a:rPr>
              <a:t>Understanding</a:t>
            </a:r>
          </a:p>
          <a:p>
            <a:pPr marL="0" indent="0">
              <a:buNone/>
            </a:pPr>
            <a:r>
              <a:rPr lang="en-US" sz="2600" dirty="0">
                <a:latin typeface="Candara" panose="020E0502030303020204" pitchFamily="34" charset="0"/>
              </a:rPr>
              <a:t>To monitor and measure staff comprehension and effectiveness of policies and associated documentation, organizations should test all, or perhaps a subset of, users. </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How To Develop Effective Security Policies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955858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Six Steps:</a:t>
            </a:r>
          </a:p>
          <a:p>
            <a:pPr marL="0" indent="0">
              <a:buNone/>
            </a:pPr>
            <a:r>
              <a:rPr lang="en-US" sz="2600" dirty="0" smtClean="0">
                <a:latin typeface="Candara" panose="020E0502030303020204" pitchFamily="34" charset="0"/>
              </a:rPr>
              <a:t>4. </a:t>
            </a:r>
            <a:r>
              <a:rPr lang="en-US" sz="2600" b="1" dirty="0" smtClean="0">
                <a:latin typeface="Candara" panose="020E0502030303020204" pitchFamily="34" charset="0"/>
              </a:rPr>
              <a:t>Understanding</a:t>
            </a:r>
          </a:p>
          <a:p>
            <a:pPr marL="0" indent="0">
              <a:buNone/>
            </a:pPr>
            <a:r>
              <a:rPr lang="en-US" sz="2600" dirty="0">
                <a:latin typeface="Candara" panose="020E0502030303020204" pitchFamily="34" charset="0"/>
              </a:rPr>
              <a:t>Any areas that show weaknesses can be identified and corrected accordingly. Additional training or guidance may be necessary or, if it's the policy that is causing confusion, it can be reworded or simplified.</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12</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How To Develop Effective Security Policies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316800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Six Steps:</a:t>
            </a:r>
          </a:p>
          <a:p>
            <a:pPr marL="0" indent="0">
              <a:buNone/>
            </a:pPr>
            <a:r>
              <a:rPr lang="en-US" sz="2600" dirty="0" smtClean="0">
                <a:latin typeface="Candara" panose="020E0502030303020204" pitchFamily="34" charset="0"/>
              </a:rPr>
              <a:t>5. </a:t>
            </a:r>
            <a:r>
              <a:rPr lang="en-US" sz="2600" b="1" dirty="0" smtClean="0">
                <a:latin typeface="Candara" panose="020E0502030303020204" pitchFamily="34" charset="0"/>
              </a:rPr>
              <a:t>Auditability</a:t>
            </a:r>
          </a:p>
          <a:p>
            <a:pPr marL="0" indent="0">
              <a:buNone/>
            </a:pPr>
            <a:r>
              <a:rPr lang="en-US" sz="2600" dirty="0" smtClean="0">
                <a:latin typeface="Candara" panose="020E0502030303020204" pitchFamily="34" charset="0"/>
              </a:rPr>
              <a:t>The </a:t>
            </a:r>
            <a:r>
              <a:rPr lang="en-US" sz="2600" dirty="0">
                <a:latin typeface="Candara" panose="020E0502030303020204" pitchFamily="34" charset="0"/>
              </a:rPr>
              <a:t>full revision history of all documents needs to be maintained as well as who has read what, when </a:t>
            </a:r>
            <a:r>
              <a:rPr lang="en-US" sz="2600" dirty="0" smtClean="0">
                <a:latin typeface="Candara" panose="020E0502030303020204" pitchFamily="34" charset="0"/>
              </a:rPr>
              <a:t>&amp; </a:t>
            </a:r>
            <a:r>
              <a:rPr lang="en-US" sz="2600" dirty="0">
                <a:latin typeface="Candara" panose="020E0502030303020204" pitchFamily="34" charset="0"/>
              </a:rPr>
              <a:t>if possible, how long it took; who declined a policy and why. This record should be stored for future reference &amp;</a:t>
            </a:r>
            <a:r>
              <a:rPr lang="en-US" sz="2600" dirty="0" smtClean="0">
                <a:latin typeface="Candara" panose="020E0502030303020204" pitchFamily="34" charset="0"/>
              </a:rPr>
              <a:t> </a:t>
            </a:r>
            <a:r>
              <a:rPr lang="en-US" sz="2600" dirty="0">
                <a:latin typeface="Candara" panose="020E0502030303020204" pitchFamily="34" charset="0"/>
              </a:rPr>
              <a:t>may be stored in conjunction with test results.</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13</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How To Develop Effective Security Policies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571089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Six Steps:</a:t>
            </a:r>
          </a:p>
          <a:p>
            <a:pPr marL="0" indent="0">
              <a:buNone/>
            </a:pPr>
            <a:r>
              <a:rPr lang="en-US" sz="2600" dirty="0" smtClean="0">
                <a:latin typeface="Candara" panose="020E0502030303020204" pitchFamily="34" charset="0"/>
              </a:rPr>
              <a:t>6. </a:t>
            </a:r>
            <a:r>
              <a:rPr lang="en-US" sz="2600" b="1" dirty="0" smtClean="0">
                <a:latin typeface="Candara" panose="020E0502030303020204" pitchFamily="34" charset="0"/>
              </a:rPr>
              <a:t>Reporting</a:t>
            </a:r>
          </a:p>
          <a:p>
            <a:pPr marL="0" indent="0">
              <a:buNone/>
            </a:pPr>
            <a:r>
              <a:rPr lang="en-US" sz="2600" dirty="0">
                <a:latin typeface="Candara" panose="020E0502030303020204" pitchFamily="34" charset="0"/>
              </a:rPr>
              <a:t>To affect change and improve compliance it helps if key performance indicators relating to policy uptake are clearly visible across all levels of an enterprise. </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14</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How To Develop Effective Security Policies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834559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Six Steps:</a:t>
            </a:r>
          </a:p>
          <a:p>
            <a:pPr marL="0" indent="0">
              <a:buNone/>
            </a:pPr>
            <a:r>
              <a:rPr lang="en-US" sz="2600" dirty="0" smtClean="0">
                <a:latin typeface="Candara" panose="020E0502030303020204" pitchFamily="34" charset="0"/>
              </a:rPr>
              <a:t>6. </a:t>
            </a:r>
            <a:r>
              <a:rPr lang="en-US" sz="2600" b="1" dirty="0" smtClean="0">
                <a:latin typeface="Candara" panose="020E0502030303020204" pitchFamily="34" charset="0"/>
              </a:rPr>
              <a:t>Reporting</a:t>
            </a:r>
          </a:p>
          <a:p>
            <a:pPr marL="0" indent="0">
              <a:buNone/>
            </a:pPr>
            <a:r>
              <a:rPr lang="en-US" sz="2600" dirty="0" smtClean="0">
                <a:latin typeface="Candara" panose="020E0502030303020204" pitchFamily="34" charset="0"/>
              </a:rPr>
              <a:t>Dashboard </a:t>
            </a:r>
            <a:r>
              <a:rPr lang="en-US" sz="2600" dirty="0">
                <a:latin typeface="Candara" panose="020E0502030303020204" pitchFamily="34" charset="0"/>
              </a:rPr>
              <a:t>visibility of policy uptake compliance by geographical or functional business units helps to consolidate information and highlights exceptions.</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15</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How To Develop Effective Security Policies</a:t>
            </a:r>
            <a:endParaRPr lang="en-US" sz="2400" dirty="0">
              <a:solidFill>
                <a:srgbClr val="002060"/>
              </a:solidFill>
              <a:latin typeface="Candara" panose="020E0502030303020204" pitchFamily="34" charset="0"/>
              <a:cs typeface="Arial"/>
            </a:endParaRPr>
          </a:p>
        </p:txBody>
      </p:sp>
      <p:sp>
        <p:nvSpPr>
          <p:cNvPr id="3" name="TextBox 2"/>
          <p:cNvSpPr txBox="1"/>
          <p:nvPr/>
        </p:nvSpPr>
        <p:spPr>
          <a:xfrm>
            <a:off x="2197290" y="5977719"/>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2559753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Purpose Of Policies &amp; Procedures</a:t>
            </a:r>
          </a:p>
          <a:p>
            <a:r>
              <a:rPr lang="en-US" sz="2600" dirty="0">
                <a:latin typeface="Candara" panose="020E0502030303020204" pitchFamily="34" charset="0"/>
              </a:rPr>
              <a:t>Policies and procedures establish </a:t>
            </a:r>
            <a:r>
              <a:rPr lang="en-US" sz="2600" b="1" dirty="0">
                <a:solidFill>
                  <a:schemeClr val="accent1"/>
                </a:solidFill>
                <a:latin typeface="Candara" panose="020E0502030303020204" pitchFamily="34" charset="0"/>
              </a:rPr>
              <a:t>guidelines to </a:t>
            </a:r>
            <a:r>
              <a:rPr lang="en-US" sz="2600" b="1" dirty="0" smtClean="0">
                <a:solidFill>
                  <a:schemeClr val="accent1"/>
                </a:solidFill>
                <a:latin typeface="Candara" panose="020E0502030303020204" pitchFamily="34" charset="0"/>
              </a:rPr>
              <a:t>behavior </a:t>
            </a:r>
            <a:r>
              <a:rPr lang="en-US" sz="2600" b="1" dirty="0">
                <a:solidFill>
                  <a:schemeClr val="accent1"/>
                </a:solidFill>
                <a:latin typeface="Candara" panose="020E0502030303020204" pitchFamily="34" charset="0"/>
              </a:rPr>
              <a:t>and business processes </a:t>
            </a:r>
            <a:r>
              <a:rPr lang="en-US" sz="2600" dirty="0">
                <a:latin typeface="Candara" panose="020E0502030303020204" pitchFamily="34" charset="0"/>
              </a:rPr>
              <a:t>in accordance with an organization's strategic objectives. While typically developed in response to legal and regulatory requirements, </a:t>
            </a:r>
            <a:r>
              <a:rPr lang="en-US" sz="2600" dirty="0" smtClean="0">
                <a:latin typeface="Candara" panose="020E0502030303020204" pitchFamily="34" charset="0"/>
              </a:rPr>
              <a:t>their…</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How To Develop Effective Security Policies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95666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Purpose Of Policies &amp; Procedures</a:t>
            </a:r>
          </a:p>
          <a:p>
            <a:r>
              <a:rPr lang="en-US" sz="2600" dirty="0" smtClean="0">
                <a:latin typeface="Candara" panose="020E0502030303020204" pitchFamily="34" charset="0"/>
              </a:rPr>
              <a:t>…primary </a:t>
            </a:r>
            <a:r>
              <a:rPr lang="en-US" sz="2600" dirty="0">
                <a:latin typeface="Candara" panose="020E0502030303020204" pitchFamily="34" charset="0"/>
              </a:rPr>
              <a:t>purpose should be to convey accumulated wisdom on how best to get things done in a </a:t>
            </a:r>
            <a:r>
              <a:rPr lang="en-US" sz="2600" b="1" dirty="0">
                <a:solidFill>
                  <a:schemeClr val="accent1"/>
                </a:solidFill>
                <a:latin typeface="Candara" panose="020E0502030303020204" pitchFamily="34" charset="0"/>
              </a:rPr>
              <a:t>risk-free, efficient and compliant way.</a:t>
            </a:r>
          </a:p>
          <a:p>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How To Develop Effective Security Policies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826269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Policy Pitfalls</a:t>
            </a:r>
          </a:p>
          <a:p>
            <a:pPr marL="514350" indent="-514350">
              <a:buFont typeface="+mj-lt"/>
              <a:buAutoNum type="arabicPeriod"/>
            </a:pPr>
            <a:r>
              <a:rPr lang="en-US" sz="2600" dirty="0">
                <a:latin typeface="Candara" panose="020E0502030303020204" pitchFamily="34" charset="0"/>
              </a:rPr>
              <a:t>Poorly worded policies</a:t>
            </a:r>
          </a:p>
          <a:p>
            <a:pPr marL="514350" indent="-514350">
              <a:buFont typeface="+mj-lt"/>
              <a:buAutoNum type="arabicPeriod"/>
            </a:pPr>
            <a:r>
              <a:rPr lang="en-US" sz="2600" dirty="0">
                <a:latin typeface="Candara" panose="020E0502030303020204" pitchFamily="34" charset="0"/>
              </a:rPr>
              <a:t>Badly structured policies</a:t>
            </a:r>
          </a:p>
          <a:p>
            <a:pPr marL="514350" indent="-514350">
              <a:buFont typeface="+mj-lt"/>
              <a:buAutoNum type="arabicPeriod"/>
            </a:pPr>
            <a:r>
              <a:rPr lang="en-US" sz="2600" dirty="0">
                <a:latin typeface="Candara" panose="020E0502030303020204" pitchFamily="34" charset="0"/>
              </a:rPr>
              <a:t>Out-of-date policies</a:t>
            </a:r>
          </a:p>
          <a:p>
            <a:pPr marL="514350" indent="-514350">
              <a:buFont typeface="+mj-lt"/>
              <a:buAutoNum type="arabicPeriod"/>
            </a:pPr>
            <a:r>
              <a:rPr lang="en-US" sz="2600" dirty="0">
                <a:latin typeface="Candara" panose="020E0502030303020204" pitchFamily="34" charset="0"/>
              </a:rPr>
              <a:t>Inadequately communicated policies</a:t>
            </a:r>
          </a:p>
          <a:p>
            <a:pPr marL="514350" indent="-514350">
              <a:buFont typeface="+mj-lt"/>
              <a:buAutoNum type="arabicPeriod"/>
            </a:pPr>
            <a:r>
              <a:rPr lang="en-US" sz="2600" dirty="0">
                <a:latin typeface="Candara" panose="020E0502030303020204" pitchFamily="34" charset="0"/>
              </a:rPr>
              <a:t>Unenforced policies</a:t>
            </a:r>
          </a:p>
          <a:p>
            <a:pPr marL="514350" indent="-514350">
              <a:buFont typeface="+mj-lt"/>
              <a:buAutoNum type="arabicPeriod"/>
            </a:pPr>
            <a:r>
              <a:rPr lang="en-US" sz="2600" dirty="0">
                <a:latin typeface="Candara" panose="020E0502030303020204" pitchFamily="34" charset="0"/>
              </a:rPr>
              <a:t>Lack of management scrutiny</a:t>
            </a:r>
          </a:p>
          <a:p>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How To Develop Effective Security Policies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639239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Six Steps:</a:t>
            </a:r>
          </a:p>
          <a:p>
            <a:pPr marL="514350" indent="-514350">
              <a:buAutoNum type="arabicPeriod"/>
            </a:pPr>
            <a:r>
              <a:rPr lang="en-US" sz="2600" b="1" dirty="0" smtClean="0">
                <a:latin typeface="Candara" panose="020E0502030303020204" pitchFamily="34" charset="0"/>
              </a:rPr>
              <a:t>Create &amp; Review</a:t>
            </a:r>
          </a:p>
          <a:p>
            <a:pPr marL="0" indent="0">
              <a:buNone/>
            </a:pPr>
            <a:r>
              <a:rPr lang="en-US" sz="2600" dirty="0">
                <a:latin typeface="Candara" panose="020E0502030303020204" pitchFamily="34" charset="0"/>
              </a:rPr>
              <a:t>Documents must be written using language that is appropriate for the target audience and should spell out the consequences of non-compliance. Smaller, more manageable documents are easier for an organization to review and update, while </a:t>
            </a:r>
            <a:r>
              <a:rPr lang="en-US" sz="2600" dirty="0" smtClean="0">
                <a:latin typeface="Candara" panose="020E0502030303020204" pitchFamily="34" charset="0"/>
              </a:rPr>
              <a:t>also…</a:t>
            </a: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How To Develop Effective Security Policies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810409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Six Steps:</a:t>
            </a:r>
          </a:p>
          <a:p>
            <a:pPr marL="514350" indent="-514350">
              <a:buAutoNum type="arabicPeriod"/>
            </a:pPr>
            <a:r>
              <a:rPr lang="en-US" sz="2600" b="1" dirty="0" smtClean="0">
                <a:latin typeface="Candara" panose="020E0502030303020204" pitchFamily="34" charset="0"/>
              </a:rPr>
              <a:t>Create &amp; Review</a:t>
            </a:r>
          </a:p>
          <a:p>
            <a:pPr marL="0" indent="0">
              <a:buNone/>
            </a:pPr>
            <a:r>
              <a:rPr lang="en-US" sz="2600" dirty="0" smtClean="0">
                <a:latin typeface="Candara" panose="020E0502030303020204" pitchFamily="34" charset="0"/>
              </a:rPr>
              <a:t>…being </a:t>
            </a:r>
            <a:r>
              <a:rPr lang="en-US" sz="2600" dirty="0">
                <a:latin typeface="Candara" panose="020E0502030303020204" pitchFamily="34" charset="0"/>
              </a:rPr>
              <a:t>more palatable for the intended recipients.</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How To Develop Effective Security Policies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818888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Six Steps:</a:t>
            </a:r>
          </a:p>
          <a:p>
            <a:pPr marL="0" indent="0">
              <a:buNone/>
            </a:pPr>
            <a:r>
              <a:rPr lang="en-US" sz="2600" dirty="0" smtClean="0">
                <a:latin typeface="Candara" panose="020E0502030303020204" pitchFamily="34" charset="0"/>
              </a:rPr>
              <a:t>2. </a:t>
            </a:r>
            <a:r>
              <a:rPr lang="en-US" sz="2600" b="1" dirty="0" smtClean="0">
                <a:latin typeface="Candara" panose="020E0502030303020204" pitchFamily="34" charset="0"/>
              </a:rPr>
              <a:t>Distribute</a:t>
            </a:r>
          </a:p>
          <a:p>
            <a:pPr marL="0" indent="0">
              <a:buNone/>
            </a:pPr>
            <a:r>
              <a:rPr lang="en-US" sz="2600" dirty="0">
                <a:latin typeface="Candara" panose="020E0502030303020204" pitchFamily="34" charset="0"/>
              </a:rPr>
              <a:t>Organizations need to effectively distribute policies, both new and updated, in a timely and efficient manner. These need to be consistently enforced across an organization.</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How To Develop Effective Security Policies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199394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Six Steps:</a:t>
            </a:r>
          </a:p>
          <a:p>
            <a:pPr marL="0" indent="0">
              <a:buNone/>
            </a:pPr>
            <a:r>
              <a:rPr lang="en-US" sz="2600" dirty="0" smtClean="0">
                <a:latin typeface="Candara" panose="020E0502030303020204" pitchFamily="34" charset="0"/>
              </a:rPr>
              <a:t>3. </a:t>
            </a:r>
            <a:r>
              <a:rPr lang="en-US" sz="2600" b="1" dirty="0" smtClean="0">
                <a:latin typeface="Candara" panose="020E0502030303020204" pitchFamily="34" charset="0"/>
              </a:rPr>
              <a:t>Achieve Consent</a:t>
            </a:r>
          </a:p>
          <a:p>
            <a:pPr marL="0" indent="0">
              <a:buNone/>
            </a:pPr>
            <a:r>
              <a:rPr lang="en-US" sz="2600" dirty="0">
                <a:latin typeface="Candara" panose="020E0502030303020204" pitchFamily="34" charset="0"/>
              </a:rPr>
              <a:t>A process needs to be implemented that monitors users' response to policies. Policy distribution should be </a:t>
            </a:r>
            <a:r>
              <a:rPr lang="en-US" sz="2600" dirty="0" err="1">
                <a:latin typeface="Candara" panose="020E0502030303020204" pitchFamily="34" charset="0"/>
              </a:rPr>
              <a:t>prioritised</a:t>
            </a:r>
            <a:r>
              <a:rPr lang="en-US" sz="2600" dirty="0">
                <a:latin typeface="Candara" panose="020E0502030303020204" pitchFamily="34" charset="0"/>
              </a:rPr>
              <a:t>, ensuring that higher risk policies are signed off earlier by users than other lower risk documents. </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How To Develop Effective Security Policies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467981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Six Steps:</a:t>
            </a:r>
          </a:p>
          <a:p>
            <a:pPr marL="0" indent="0">
              <a:buNone/>
            </a:pPr>
            <a:r>
              <a:rPr lang="en-US" sz="2600" dirty="0" smtClean="0">
                <a:latin typeface="Candara" panose="020E0502030303020204" pitchFamily="34" charset="0"/>
              </a:rPr>
              <a:t>3. </a:t>
            </a:r>
            <a:r>
              <a:rPr lang="en-US" sz="2600" b="1" dirty="0" smtClean="0">
                <a:latin typeface="Candara" panose="020E0502030303020204" pitchFamily="34" charset="0"/>
              </a:rPr>
              <a:t>Achieve Consent</a:t>
            </a:r>
          </a:p>
          <a:p>
            <a:pPr marL="0" indent="0">
              <a:buNone/>
            </a:pPr>
            <a:r>
              <a:rPr lang="en-US" sz="2600" dirty="0" smtClean="0">
                <a:latin typeface="Candara" panose="020E0502030303020204" pitchFamily="34" charset="0"/>
              </a:rPr>
              <a:t>For </a:t>
            </a:r>
            <a:r>
              <a:rPr lang="en-US" sz="2600" dirty="0">
                <a:latin typeface="Candara" panose="020E0502030303020204" pitchFamily="34" charset="0"/>
              </a:rPr>
              <a:t>example, an organization may want to ensure that a user signs up to their Information Governance policy on the first day that they start employment, whilst having up to two weeks to sign up to the Travel &amp; Expense </a:t>
            </a:r>
            <a:r>
              <a:rPr lang="en-US" sz="2600" dirty="0" smtClean="0">
                <a:latin typeface="Candara" panose="020E0502030303020204" pitchFamily="34" charset="0"/>
              </a:rPr>
              <a:t>Policy.</a:t>
            </a:r>
          </a:p>
        </p:txBody>
      </p:sp>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400" b="1" dirty="0" smtClean="0">
                <a:solidFill>
                  <a:srgbClr val="002060"/>
                </a:solidFill>
                <a:latin typeface="Candara" panose="020E0502030303020204" pitchFamily="34" charset="0"/>
                <a:cs typeface="Arial"/>
              </a:rPr>
              <a:t>How To Develop Effective Security Policies</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809109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16217</TotalTime>
  <Words>637</Words>
  <Application>Microsoft Office PowerPoint</Application>
  <PresentationFormat>On-screen Show (4:3)</PresentationFormat>
  <Paragraphs>93</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Candara</vt:lpstr>
      <vt:lpstr>Office Theme</vt:lpstr>
      <vt:lpstr>How To Develop Effective Security Policies</vt:lpstr>
      <vt:lpstr>How To Develop Effective Security Policies</vt:lpstr>
      <vt:lpstr>How To Develop Effective Security Policies</vt:lpstr>
      <vt:lpstr>How To Develop Effective Security Policies</vt:lpstr>
      <vt:lpstr>How To Develop Effective Security Policies</vt:lpstr>
      <vt:lpstr>How To Develop Effective Security Policies</vt:lpstr>
      <vt:lpstr>How To Develop Effective Security Policies</vt:lpstr>
      <vt:lpstr>How To Develop Effective Security Policies</vt:lpstr>
      <vt:lpstr>How To Develop Effective Security Policies</vt:lpstr>
      <vt:lpstr>How To Develop Effective Security Policies</vt:lpstr>
      <vt:lpstr>How To Develop Effective Security Policies</vt:lpstr>
      <vt:lpstr>How To Develop Effective Security Policies</vt:lpstr>
      <vt:lpstr>How To Develop Effective Security Policies</vt:lpstr>
      <vt:lpstr>How To Develop Effective Security Policies</vt:lpstr>
      <vt:lpstr>How To Develop Effective Security Policies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Studio B</cp:lastModifiedBy>
  <cp:revision>1187</cp:revision>
  <cp:lastPrinted>2017-07-15T17:14:51Z</cp:lastPrinted>
  <dcterms:modified xsi:type="dcterms:W3CDTF">2018-10-06T06:00:00Z</dcterms:modified>
</cp:coreProperties>
</file>