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71" r:id="rId2"/>
    <p:sldId id="372" r:id="rId3"/>
    <p:sldId id="381" r:id="rId4"/>
    <p:sldId id="378" r:id="rId5"/>
    <p:sldId id="379" r:id="rId6"/>
    <p:sldId id="384" r:id="rId7"/>
    <p:sldId id="380" r:id="rId8"/>
    <p:sldId id="38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61" d="100"/>
          <a:sy n="61" d="100"/>
        </p:scale>
        <p:origin x="678" y="66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Lets have a look at the ISO27001:2013 (ISMS) controls (appendix) in more detail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1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57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Controls Appendix; Part 1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2108" y="5695067"/>
            <a:ext cx="7763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https://chapters.theiia.org/bermuda/Events/ChapterDocuments/Information%20Security%20Management%20System%20%28ISMS%29%20Overview.pdf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01" y="2000805"/>
            <a:ext cx="7748477" cy="342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9501" y="1070660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TOTAL: 114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24133" y="1403795"/>
            <a:ext cx="6502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ISO27001:2013 DISCRETIONARY CONTROLS</a:t>
            </a:r>
            <a:endParaRPr lang="en-US" sz="2800" dirty="0"/>
          </a:p>
        </p:txBody>
      </p:sp>
      <p:pic>
        <p:nvPicPr>
          <p:cNvPr id="9" name="Picture 4" descr="Image result for iso27001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92" y="1359512"/>
            <a:ext cx="1313901" cy="65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97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1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51395" y="1100047"/>
            <a:ext cx="5042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A.5 INFORMATION SECURITY POLICIES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36628"/>
              </p:ext>
            </p:extLst>
          </p:nvPr>
        </p:nvGraphicFramePr>
        <p:xfrm>
          <a:off x="682388" y="1642551"/>
          <a:ext cx="7779223" cy="4632960"/>
        </p:xfrm>
        <a:graphic>
          <a:graphicData uri="http://schemas.openxmlformats.org/drawingml/2006/table">
            <a:tbl>
              <a:tblPr/>
              <a:tblGrid>
                <a:gridCol w="955342"/>
                <a:gridCol w="1801504"/>
                <a:gridCol w="5022377"/>
              </a:tblGrid>
              <a:tr h="395794">
                <a:tc gridSpan="3">
                  <a:txBody>
                    <a:bodyPr/>
                    <a:lstStyle/>
                    <a:p>
                      <a:r>
                        <a:rPr lang="en-US" sz="2000" dirty="0" smtClean="0"/>
                        <a:t>A.5.1 </a:t>
                      </a:r>
                      <a:r>
                        <a:rPr lang="en-US" sz="2000" b="1" dirty="0" smtClean="0"/>
                        <a:t>MANAGEMENT DIRECTION FOR INFORMATION SECURITY</a:t>
                      </a:r>
                      <a:endParaRPr lang="en-US" sz="20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8218">
                <a:tc gridSpan="3">
                  <a:txBody>
                    <a:bodyPr/>
                    <a:lstStyle/>
                    <a:p>
                      <a:r>
                        <a:rPr lang="en-US" sz="2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Objective: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provide management direction and support for information security in accordance with business requirements and relevant laws and regulations.</a:t>
                      </a:r>
                      <a:endParaRPr lang="en-US" sz="2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2606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A.5.1.1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POLICIES FOR INFORMATION</a:t>
                      </a:r>
                      <a:r>
                        <a:rPr lang="en-US" sz="2000" baseline="0" dirty="0" smtClean="0"/>
                        <a:t> SECURITY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/>
                        <a:t>Control: </a:t>
                      </a:r>
                    </a:p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set of policies for information security shall be defined, approved by management, published and communicated to employees and relevant external parties.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09544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A.5.1.2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REVIEW OF THE POLICIES</a:t>
                      </a:r>
                      <a:r>
                        <a:rPr lang="en-US" sz="2000" baseline="0" dirty="0" smtClean="0"/>
                        <a:t> FOR INFORMATION SECURITY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/>
                        <a:t>Control: </a:t>
                      </a:r>
                    </a:p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policies for information security shall be reviewed at planned intervals or if significant changes occur to ensure their continuing</a:t>
                      </a:r>
                    </a:p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suitability, adequacy and effectiveness.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54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1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2211" y="1093693"/>
            <a:ext cx="6334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A.6 ORGANIZATION OF INFORMATION SECURITY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56300"/>
              </p:ext>
            </p:extLst>
          </p:nvPr>
        </p:nvGraphicFramePr>
        <p:xfrm>
          <a:off x="682388" y="1485864"/>
          <a:ext cx="7779223" cy="4491478"/>
        </p:xfrm>
        <a:graphic>
          <a:graphicData uri="http://schemas.openxmlformats.org/drawingml/2006/table">
            <a:tbl>
              <a:tblPr/>
              <a:tblGrid>
                <a:gridCol w="1103830"/>
                <a:gridCol w="2089745"/>
                <a:gridCol w="4585648"/>
              </a:tblGrid>
              <a:tr h="559558">
                <a:tc gridSpan="3">
                  <a:txBody>
                    <a:bodyPr/>
                    <a:lstStyle/>
                    <a:p>
                      <a:r>
                        <a:rPr lang="en-US" sz="2000" dirty="0" smtClean="0"/>
                        <a:t>A.6.1 </a:t>
                      </a:r>
                      <a:r>
                        <a:rPr lang="en-US" sz="2000" b="1" dirty="0" smtClean="0"/>
                        <a:t>INTERNAL ORGANIZATION</a:t>
                      </a:r>
                      <a:endParaRPr lang="en-US" sz="20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8218">
                <a:tc gridSpan="3">
                  <a:txBody>
                    <a:bodyPr/>
                    <a:lstStyle/>
                    <a:p>
                      <a:r>
                        <a:rPr lang="en-US" sz="2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Objective: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establish a management framework to initiate and control the implementation and operation of information security within the organization.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2606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A.6.1.1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INFOSEC ROLES &amp; RESPONSIBILITIES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/>
                        <a:t>Control: </a:t>
                      </a:r>
                    </a:p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 information security responsibilities shall be defined and allocated.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09544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A.6.1.2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SEGREGATION OF DUTIES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/>
                        <a:t>Control: </a:t>
                      </a:r>
                    </a:p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Conflicting duties and areas of responsibility shall be segregated to reduce opportunities for unauthorized or unintentional modification or misuse of the organization’s assets.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8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1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2211" y="1282885"/>
            <a:ext cx="6334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A.6 ORGANIZATION OF INFORMATION SECURITY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775670"/>
              </p:ext>
            </p:extLst>
          </p:nvPr>
        </p:nvGraphicFramePr>
        <p:xfrm>
          <a:off x="655094" y="1917963"/>
          <a:ext cx="7779223" cy="2947014"/>
        </p:xfrm>
        <a:graphic>
          <a:graphicData uri="http://schemas.openxmlformats.org/drawingml/2006/table">
            <a:tbl>
              <a:tblPr/>
              <a:tblGrid>
                <a:gridCol w="1364775"/>
                <a:gridCol w="6414448"/>
              </a:tblGrid>
              <a:tr h="450385">
                <a:tc gridSpan="2">
                  <a:txBody>
                    <a:bodyPr/>
                    <a:lstStyle/>
                    <a:p>
                      <a:r>
                        <a:rPr lang="en-US" sz="2600" dirty="0" smtClean="0"/>
                        <a:t>A.6.1 </a:t>
                      </a:r>
                      <a:r>
                        <a:rPr lang="en-US" sz="2600" b="1" dirty="0" smtClean="0"/>
                        <a:t>INTERNAL ORGANIZATION</a:t>
                      </a:r>
                      <a:endParaRPr lang="en-US" sz="26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86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A.6.1.1</a:t>
                      </a:r>
                      <a:endParaRPr lang="en-US" sz="26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INFOSEC ROLES &amp; RESPONSIBILITIES</a:t>
                      </a:r>
                      <a:endParaRPr 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A.6.1.2</a:t>
                      </a:r>
                      <a:endParaRPr lang="en-US" sz="26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SEGREGATION OF DUTIES</a:t>
                      </a:r>
                      <a:endParaRPr 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389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A.6.1.3</a:t>
                      </a:r>
                      <a:endParaRPr lang="en-US" sz="26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CONTACT WITH AUTHORITIES</a:t>
                      </a:r>
                      <a:endParaRPr 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389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A.6.1.4</a:t>
                      </a:r>
                      <a:endParaRPr lang="en-US" sz="26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CONTACT WITH SPECIAL INTEREST GROUPS</a:t>
                      </a:r>
                      <a:endParaRPr 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389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A.6.1.5</a:t>
                      </a:r>
                      <a:endParaRPr lang="en-US" sz="26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INFORMATION SECURITY IN PROJECT MNGMT</a:t>
                      </a:r>
                      <a:endParaRPr 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71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1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2211" y="1282885"/>
            <a:ext cx="6334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A.6 ORGANIZATION OF INFORMATION SECURITY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809670"/>
              </p:ext>
            </p:extLst>
          </p:nvPr>
        </p:nvGraphicFramePr>
        <p:xfrm>
          <a:off x="656004" y="2023275"/>
          <a:ext cx="7779223" cy="3108960"/>
        </p:xfrm>
        <a:graphic>
          <a:graphicData uri="http://schemas.openxmlformats.org/drawingml/2006/table">
            <a:tbl>
              <a:tblPr/>
              <a:tblGrid>
                <a:gridCol w="1103830"/>
                <a:gridCol w="2089745"/>
                <a:gridCol w="4585648"/>
              </a:tblGrid>
              <a:tr h="109544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A.6.1.3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CONTACT WITH AUTHORITIES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i="1" dirty="0" smtClean="0"/>
                        <a:t>Control: </a:t>
                      </a:r>
                    </a:p>
                    <a:p>
                      <a:pPr algn="l"/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Appropriate contacts with relevant authorities shall be maintained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09544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A.6.1.4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CONTACT WITH SPECIAL</a:t>
                      </a:r>
                      <a:r>
                        <a:rPr lang="en-US" sz="2400" baseline="0" dirty="0" smtClean="0"/>
                        <a:t> INTEREST GROUPS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Appropriate contacts with special interest groups or other specialist security forums and professional associations shall be maintained.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2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1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2211" y="1282885"/>
            <a:ext cx="6334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A.6 ORGANIZATION OF INFORMATION SECURITY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087774"/>
              </p:ext>
            </p:extLst>
          </p:nvPr>
        </p:nvGraphicFramePr>
        <p:xfrm>
          <a:off x="655094" y="1917963"/>
          <a:ext cx="7779223" cy="1483974"/>
        </p:xfrm>
        <a:graphic>
          <a:graphicData uri="http://schemas.openxmlformats.org/drawingml/2006/table">
            <a:tbl>
              <a:tblPr/>
              <a:tblGrid>
                <a:gridCol w="1364775"/>
                <a:gridCol w="6414448"/>
              </a:tblGrid>
              <a:tr h="450385">
                <a:tc gridSpan="2">
                  <a:txBody>
                    <a:bodyPr/>
                    <a:lstStyle/>
                    <a:p>
                      <a:r>
                        <a:rPr lang="en-US" sz="2600" dirty="0" smtClean="0"/>
                        <a:t>A.6.2 </a:t>
                      </a:r>
                      <a:r>
                        <a:rPr lang="en-US" sz="2600" b="1" dirty="0" smtClean="0"/>
                        <a:t>MOBILE</a:t>
                      </a:r>
                      <a:r>
                        <a:rPr lang="en-US" sz="2600" b="1" baseline="0" dirty="0" smtClean="0"/>
                        <a:t> DEVICES &amp; TELEWORKING</a:t>
                      </a:r>
                      <a:endParaRPr lang="en-US" sz="26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86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A.6.2.1</a:t>
                      </a:r>
                      <a:endParaRPr lang="en-US" sz="26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MOBILE</a:t>
                      </a:r>
                      <a:r>
                        <a:rPr lang="en-US" sz="2600" baseline="0" dirty="0" smtClean="0"/>
                        <a:t> DEVICE POLICY</a:t>
                      </a:r>
                      <a:endParaRPr 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A.6.2.2</a:t>
                      </a:r>
                      <a:endParaRPr lang="en-US" sz="26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TELEWORKING</a:t>
                      </a:r>
                      <a:endParaRPr lang="en-US" sz="2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930305"/>
              </p:ext>
            </p:extLst>
          </p:nvPr>
        </p:nvGraphicFramePr>
        <p:xfrm>
          <a:off x="689213" y="3920314"/>
          <a:ext cx="7779223" cy="2286000"/>
        </p:xfrm>
        <a:graphic>
          <a:graphicData uri="http://schemas.openxmlformats.org/drawingml/2006/table">
            <a:tbl>
              <a:tblPr/>
              <a:tblGrid>
                <a:gridCol w="1103830"/>
                <a:gridCol w="2089745"/>
                <a:gridCol w="4585648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A.6.2.2</a:t>
                      </a:r>
                      <a:endParaRPr lang="en-US" sz="2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TELEWORKING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policy and supporting security measures shall be implemented to protect information accessed, processed or stored at teleworking sites.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4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Gradually you will develop the skill to use the ISO27001:2013 standard quickly and with ease for </a:t>
            </a:r>
            <a:r>
              <a:rPr lang="en-US" sz="2600" smtClean="0">
                <a:latin typeface="Candara" panose="020E0502030303020204" pitchFamily="34" charset="0"/>
              </a:rPr>
              <a:t>your benefit…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1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70245" y="511791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97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16339</TotalTime>
  <Words>404</Words>
  <Application>Microsoft Office PowerPoint</Application>
  <PresentationFormat>On-screen Show (4:3)</PresentationFormat>
  <Paragraphs>82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Candara</vt:lpstr>
      <vt:lpstr>Office Theme</vt:lpstr>
      <vt:lpstr>ISO27001:2013 Controls Appendix; Part 1</vt:lpstr>
      <vt:lpstr>ISO27001:2013 Controls Appendix; Part 1</vt:lpstr>
      <vt:lpstr>ISO27001:2013 Controls Appendix; Part 1</vt:lpstr>
      <vt:lpstr>ISO27001:2013 Controls Appendix; Part 1</vt:lpstr>
      <vt:lpstr>ISO27001:2013 Controls Appendix; Part 1</vt:lpstr>
      <vt:lpstr>ISO27001:2013 Controls Appendix; Part 1</vt:lpstr>
      <vt:lpstr>ISO27001:2013 Controls Appendix; Part 1</vt:lpstr>
      <vt:lpstr>ISO27001:2013 Controls Appendix; Part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1230</cp:revision>
  <cp:lastPrinted>2017-07-15T17:14:51Z</cp:lastPrinted>
  <dcterms:modified xsi:type="dcterms:W3CDTF">2017-07-20T12:24:18Z</dcterms:modified>
</cp:coreProperties>
</file>