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1" r:id="rId2"/>
    <p:sldId id="372" r:id="rId3"/>
    <p:sldId id="381" r:id="rId4"/>
    <p:sldId id="379" r:id="rId5"/>
    <p:sldId id="386" r:id="rId6"/>
    <p:sldId id="385" r:id="rId7"/>
    <p:sldId id="387" r:id="rId8"/>
    <p:sldId id="380" r:id="rId9"/>
    <p:sldId id="383" r:id="rId10"/>
    <p:sldId id="384" r:id="rId11"/>
    <p:sldId id="3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8" y="66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continue to have a look at the ISO27001:2013 (ISMS) controls (appendix) in more detail…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</a:t>
            </a:r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444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A.7 HUMAN RSOURCES SECURITY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63693"/>
              </p:ext>
            </p:extLst>
          </p:nvPr>
        </p:nvGraphicFramePr>
        <p:xfrm>
          <a:off x="804040" y="1931862"/>
          <a:ext cx="7576154" cy="3444240"/>
        </p:xfrm>
        <a:graphic>
          <a:graphicData uri="http://schemas.openxmlformats.org/drawingml/2006/table">
            <a:tbl>
              <a:tblPr/>
              <a:tblGrid>
                <a:gridCol w="1229463"/>
                <a:gridCol w="2777923"/>
                <a:gridCol w="3568768"/>
              </a:tblGrid>
              <a:tr h="342841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A.7.3.1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TERMINATION OR CHANGE OF EMPLOYMENT RESONSIBILITIES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security responsibilities and duties that remain valid after termination or change of employment shall be defined, communicated to the employee or contractor and enforced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asset management in the </a:t>
            </a:r>
            <a:r>
              <a:rPr lang="en-US" sz="2600" smtClean="0">
                <a:latin typeface="Candara" panose="020E0502030303020204" pitchFamily="34" charset="0"/>
              </a:rPr>
              <a:t>next module…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108" y="5773897"/>
            <a:ext cx="7763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1" y="2142699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72184" y="5481813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4133" y="1403795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" y="1359512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3539" y="1310181"/>
            <a:ext cx="533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A.7 HUMAN RESOURCES SECURITY</a:t>
            </a:r>
            <a:endParaRPr lang="en-US" sz="28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77869"/>
              </p:ext>
            </p:extLst>
          </p:nvPr>
        </p:nvGraphicFramePr>
        <p:xfrm>
          <a:off x="723334" y="1978921"/>
          <a:ext cx="7779223" cy="1889760"/>
        </p:xfrm>
        <a:graphic>
          <a:graphicData uri="http://schemas.openxmlformats.org/drawingml/2006/table">
            <a:tbl>
              <a:tblPr/>
              <a:tblGrid>
                <a:gridCol w="7779223"/>
              </a:tblGrid>
              <a:tr h="3957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A.7.1 </a:t>
                      </a:r>
                      <a:r>
                        <a:rPr lang="en-US" sz="2800" b="1" dirty="0" smtClean="0"/>
                        <a:t>PRIOR TO EMPLOYMENT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88218">
                <a:tc>
                  <a:txBody>
                    <a:bodyPr/>
                    <a:lstStyle/>
                    <a:p>
                      <a:r>
                        <a:rPr lang="en-US" sz="2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Objective: 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ensure that employees and contractors understand their responsibilities and are suitable for the roles for which they are considered.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5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444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A.7 HUMAN RSOURCES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03420"/>
              </p:ext>
            </p:extLst>
          </p:nvPr>
        </p:nvGraphicFramePr>
        <p:xfrm>
          <a:off x="702392" y="1788777"/>
          <a:ext cx="7779223" cy="1554480"/>
        </p:xfrm>
        <a:graphic>
          <a:graphicData uri="http://schemas.openxmlformats.org/drawingml/2006/table">
            <a:tbl>
              <a:tblPr/>
              <a:tblGrid>
                <a:gridCol w="1364775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A.7.1 </a:t>
                      </a:r>
                      <a:r>
                        <a:rPr lang="en-US" sz="2800" b="1" dirty="0" smtClean="0"/>
                        <a:t>PRIOR TO EMPLOYMENT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A.7.1.1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SCREENING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A.7.1.2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TERMS &amp; CONDITIONS OF EMPLOYMENT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79374"/>
              </p:ext>
            </p:extLst>
          </p:nvPr>
        </p:nvGraphicFramePr>
        <p:xfrm>
          <a:off x="663720" y="3701769"/>
          <a:ext cx="7779223" cy="2499360"/>
        </p:xfrm>
        <a:graphic>
          <a:graphicData uri="http://schemas.openxmlformats.org/drawingml/2006/table">
            <a:tbl>
              <a:tblPr/>
              <a:tblGrid>
                <a:gridCol w="1364775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A.7.2 </a:t>
                      </a:r>
                      <a:r>
                        <a:rPr lang="en-US" sz="2800" b="1" dirty="0" smtClean="0"/>
                        <a:t>DURING EMPLOYMENT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A.7.2.1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MANAGEMENT RESPONSIBILITIES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A.7.2.2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INFOSEC AWARENESS, EDUCATION &amp; TRAINING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A.7.2.3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DISCIPLINARY PROCESS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3099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103105"/>
            <a:ext cx="459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A.7 HUMAN RESOURCES SECURITY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9091"/>
              </p:ext>
            </p:extLst>
          </p:nvPr>
        </p:nvGraphicFramePr>
        <p:xfrm>
          <a:off x="689213" y="1652390"/>
          <a:ext cx="7779223" cy="454152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A.7.1.1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SCREENING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 verification checks on all candidates for employment shall be carried out in accordance with relevant laws, regulations &amp; ethics and shall be proportional to the business requirements,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classification of the information to be accessed and the perceived risks.</a:t>
                      </a:r>
                      <a:endParaRPr lang="en-US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459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A.7 HUMAN RESOURCES SECURITY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23802"/>
              </p:ext>
            </p:extLst>
          </p:nvPr>
        </p:nvGraphicFramePr>
        <p:xfrm>
          <a:off x="689213" y="2309850"/>
          <a:ext cx="7779223" cy="271272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A.7.1.2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TERMS &amp; CONDITIONS OF EMPLOYMENT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contractual agreements with employees and contractors shall state their and the organization’s responsibilities for information security.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6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444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A.7 HUMAN RSOURCES SECURITY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88293"/>
              </p:ext>
            </p:extLst>
          </p:nvPr>
        </p:nvGraphicFramePr>
        <p:xfrm>
          <a:off x="772510" y="1974827"/>
          <a:ext cx="7623135" cy="2549877"/>
        </p:xfrm>
        <a:graphic>
          <a:graphicData uri="http://schemas.openxmlformats.org/drawingml/2006/table">
            <a:tbl>
              <a:tblPr/>
              <a:tblGrid>
                <a:gridCol w="1337391"/>
                <a:gridCol w="6285744"/>
              </a:tblGrid>
              <a:tr h="528633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A.7.2 </a:t>
                      </a:r>
                      <a:r>
                        <a:rPr lang="en-US" sz="2800" b="1" dirty="0" smtClean="0"/>
                        <a:t>DURING EMPLOYMENT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86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A.7.2.1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MANAGEMENT RESPONSIBILITIES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639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A.7.2.2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INFOSEC AWARENESS, EDUCATION &amp; TRAINING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86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A.7.2.3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DISCIPLINARY PROCESS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459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A.7 HUMAN RESOURCES SECURITY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31612"/>
              </p:ext>
            </p:extLst>
          </p:nvPr>
        </p:nvGraphicFramePr>
        <p:xfrm>
          <a:off x="804038" y="2152191"/>
          <a:ext cx="7554036" cy="3444240"/>
        </p:xfrm>
        <a:graphic>
          <a:graphicData uri="http://schemas.openxmlformats.org/drawingml/2006/table">
            <a:tbl>
              <a:tblPr/>
              <a:tblGrid>
                <a:gridCol w="1225874"/>
                <a:gridCol w="2769813"/>
                <a:gridCol w="3558349"/>
              </a:tblGrid>
              <a:tr h="336786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A.7.2.1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MANAGEMENT RESPONSIBILITIES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Management shall require all employees and contractors to apply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security in accordance with the established policies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procedures of the organization.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4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444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A.7 HUMAN RSOURCES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2078"/>
              </p:ext>
            </p:extLst>
          </p:nvPr>
        </p:nvGraphicFramePr>
        <p:xfrm>
          <a:off x="804038" y="1890667"/>
          <a:ext cx="7558743" cy="1463040"/>
        </p:xfrm>
        <a:graphic>
          <a:graphicData uri="http://schemas.openxmlformats.org/drawingml/2006/table">
            <a:tbl>
              <a:tblPr/>
              <a:tblGrid>
                <a:gridCol w="1326094"/>
                <a:gridCol w="6232649"/>
              </a:tblGrid>
              <a:tr h="514116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A.7.3 </a:t>
                      </a:r>
                      <a:r>
                        <a:rPr lang="en-US" sz="2800" b="1" dirty="0" smtClean="0"/>
                        <a:t>TERMINATION</a:t>
                      </a:r>
                      <a:r>
                        <a:rPr lang="en-US" sz="2800" b="1" baseline="0" dirty="0" smtClean="0"/>
                        <a:t> &amp; CHANGE OF EMPLOYMENT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75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A.7.3.1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TERMINATION OR CHANGE OF EMPLOYMENT RESONSIBILITIES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16390</TotalTime>
  <Words>380</Words>
  <Application>Microsoft Office PowerPoint</Application>
  <PresentationFormat>On-screen Show (4:3)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ISO27001:2013 Controls Appendix; Part 2</vt:lpstr>
      <vt:lpstr>ISO27001:2013 Controls Appendix; Part 2</vt:lpstr>
      <vt:lpstr>ISO27001:2013 Controls Appendix; Part 2</vt:lpstr>
      <vt:lpstr>ISO27001:2013 Controls Appendix; Part 2</vt:lpstr>
      <vt:lpstr>ISO27001:2013 Controls Appendix; Part 2</vt:lpstr>
      <vt:lpstr>ISO27001:2013 Controls Appendix; Part 2</vt:lpstr>
      <vt:lpstr>ISO27001:2013 Controls Appendix; Part 2</vt:lpstr>
      <vt:lpstr>ISO27001:2013 Controls Appendix; Part 2</vt:lpstr>
      <vt:lpstr>ISO27001:2013 Controls Appendix; Part 2</vt:lpstr>
      <vt:lpstr>ISO27001:2013 Controls Appendix; Part 2</vt:lpstr>
      <vt:lpstr>ISO27001:2013 Controls Appendix;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1241</cp:revision>
  <cp:lastPrinted>2017-07-15T17:14:51Z</cp:lastPrinted>
  <dcterms:modified xsi:type="dcterms:W3CDTF">2017-07-20T12:26:49Z</dcterms:modified>
</cp:coreProperties>
</file>