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71" r:id="rId2"/>
    <p:sldId id="372" r:id="rId3"/>
    <p:sldId id="391" r:id="rId4"/>
    <p:sldId id="399" r:id="rId5"/>
    <p:sldId id="397" r:id="rId6"/>
    <p:sldId id="392" r:id="rId7"/>
    <p:sldId id="393" r:id="rId8"/>
    <p:sldId id="394" r:id="rId9"/>
    <p:sldId id="395" r:id="rId10"/>
    <p:sldId id="398" r:id="rId11"/>
    <p:sldId id="396" r:id="rId12"/>
    <p:sldId id="38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continue to have a look at the ISO27001:2013 (ISMS) controls (appendix) in more detail…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7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282885"/>
            <a:ext cx="348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A.8 ASSET MANAGEMENT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478867"/>
              </p:ext>
            </p:extLst>
          </p:nvPr>
        </p:nvGraphicFramePr>
        <p:xfrm>
          <a:off x="707722" y="1976566"/>
          <a:ext cx="7779223" cy="3078480"/>
        </p:xfrm>
        <a:graphic>
          <a:graphicData uri="http://schemas.openxmlformats.org/drawingml/2006/table">
            <a:tbl>
              <a:tblPr/>
              <a:tblGrid>
                <a:gridCol w="1262417"/>
                <a:gridCol w="2852382"/>
                <a:gridCol w="3664424"/>
              </a:tblGrid>
              <a:tr h="304005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A.8.3.1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MANAGEMENT OF REMOVABLE MEDIA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Procedures shall be implemented for the management of removable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media in accordance with the classification scheme adopted by the Organization.</a:t>
                      </a:r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8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282885"/>
            <a:ext cx="348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A.8 ASSET MANAGEMENT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583880"/>
              </p:ext>
            </p:extLst>
          </p:nvPr>
        </p:nvGraphicFramePr>
        <p:xfrm>
          <a:off x="721669" y="1976566"/>
          <a:ext cx="7779223" cy="3078480"/>
        </p:xfrm>
        <a:graphic>
          <a:graphicData uri="http://schemas.openxmlformats.org/drawingml/2006/table">
            <a:tbl>
              <a:tblPr/>
              <a:tblGrid>
                <a:gridCol w="1262417"/>
                <a:gridCol w="2852382"/>
                <a:gridCol w="3664424"/>
              </a:tblGrid>
              <a:tr h="304005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A.8.3.3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PHYSICAL MEDIA TRANSFER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Media containing information shall be protected against unauthorized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access, misuse or corruption during transportation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57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look at access control in the </a:t>
            </a:r>
            <a:r>
              <a:rPr lang="en-US" sz="2600" smtClean="0">
                <a:latin typeface="Candara" panose="020E0502030303020204" pitchFamily="34" charset="0"/>
              </a:rPr>
              <a:t>next module…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0245" y="511791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9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Controls Appendix; Part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2108" y="5695067"/>
            <a:ext cx="7763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https://chapters.theiia.org/bermuda/Events/ChapterDocuments/Information%20Security%20Management%20System%20%28ISMS%29%20Overview.pdf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37" y="1748549"/>
            <a:ext cx="7748477" cy="342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72184" y="5198030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TOTAL: 114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24133" y="1151539"/>
            <a:ext cx="650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ISO27001:2013 DISCRETIONARY CONTROLS</a:t>
            </a:r>
            <a:endParaRPr lang="en-US" sz="2800" dirty="0"/>
          </a:p>
        </p:txBody>
      </p:sp>
      <p:pic>
        <p:nvPicPr>
          <p:cNvPr id="9" name="Picture 4" descr="Image result for iso27001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92" y="1107256"/>
            <a:ext cx="1313901" cy="65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9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282885"/>
            <a:ext cx="348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A.8 ASSET MANAGEMENT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077112"/>
              </p:ext>
            </p:extLst>
          </p:nvPr>
        </p:nvGraphicFramePr>
        <p:xfrm>
          <a:off x="772509" y="1904315"/>
          <a:ext cx="7630276" cy="2590800"/>
        </p:xfrm>
        <a:graphic>
          <a:graphicData uri="http://schemas.openxmlformats.org/drawingml/2006/table">
            <a:tbl>
              <a:tblPr/>
              <a:tblGrid>
                <a:gridCol w="1215828"/>
                <a:gridCol w="6414448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A.8.1 </a:t>
                      </a:r>
                      <a:r>
                        <a:rPr lang="en-US" sz="2800" b="1" dirty="0" smtClean="0"/>
                        <a:t>RESPONSIBILITY</a:t>
                      </a:r>
                      <a:r>
                        <a:rPr lang="en-US" sz="2800" b="1" baseline="0" dirty="0" smtClean="0"/>
                        <a:t> FOR ASSETS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6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A.8.1.1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INVENTORY OF ASSETS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A.8.1.2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OWNERSHIP OF ASSETS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A.8.1.3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ACCEPTABLE USE</a:t>
                      </a:r>
                      <a:r>
                        <a:rPr lang="en-US" sz="2800" baseline="0" dirty="0" smtClean="0"/>
                        <a:t> OF ASSETS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A.8.1.4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RETURN OF ASSETS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6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282885"/>
            <a:ext cx="348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A.8 ASSET MANAGEMENT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475792"/>
              </p:ext>
            </p:extLst>
          </p:nvPr>
        </p:nvGraphicFramePr>
        <p:xfrm>
          <a:off x="732900" y="1881030"/>
          <a:ext cx="7779223" cy="3139440"/>
        </p:xfrm>
        <a:graphic>
          <a:graphicData uri="http://schemas.openxmlformats.org/drawingml/2006/table">
            <a:tbl>
              <a:tblPr/>
              <a:tblGrid>
                <a:gridCol w="1262417"/>
                <a:gridCol w="2852382"/>
                <a:gridCol w="3664424"/>
              </a:tblGrid>
              <a:tr h="304005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A.8.1.1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INVENTORY OF ASSETS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Assets associated with information and information processing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facilities shall be identified and an inventory of these assets shall be drawn up and maintained.</a:t>
                      </a:r>
                      <a:endParaRPr lang="en-US" sz="6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43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282885"/>
            <a:ext cx="348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A.8 ASSET MANAGEMENT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91930"/>
              </p:ext>
            </p:extLst>
          </p:nvPr>
        </p:nvGraphicFramePr>
        <p:xfrm>
          <a:off x="717134" y="1881030"/>
          <a:ext cx="7779223" cy="3139440"/>
        </p:xfrm>
        <a:graphic>
          <a:graphicData uri="http://schemas.openxmlformats.org/drawingml/2006/table">
            <a:tbl>
              <a:tblPr/>
              <a:tblGrid>
                <a:gridCol w="1262417"/>
                <a:gridCol w="2852382"/>
                <a:gridCol w="3664424"/>
              </a:tblGrid>
              <a:tr h="304005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A.8.1.3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ACCEPTABLE USE OF ASSETS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Rules for the acceptable use of information and of assets associated with information and information processing facilities shall be identified, documented and implemented.</a:t>
                      </a:r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23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282885"/>
            <a:ext cx="348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A.8 ASSET MANAGEMENT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570466"/>
              </p:ext>
            </p:extLst>
          </p:nvPr>
        </p:nvGraphicFramePr>
        <p:xfrm>
          <a:off x="702392" y="1904315"/>
          <a:ext cx="7779223" cy="2072640"/>
        </p:xfrm>
        <a:graphic>
          <a:graphicData uri="http://schemas.openxmlformats.org/drawingml/2006/table">
            <a:tbl>
              <a:tblPr/>
              <a:tblGrid>
                <a:gridCol w="1364775"/>
                <a:gridCol w="6414448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A.8.2 </a:t>
                      </a:r>
                      <a:r>
                        <a:rPr lang="en-US" sz="2800" b="1" dirty="0" smtClean="0"/>
                        <a:t>INFORMATION CLASSIFICATION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6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A.8.2.1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CLASSIFICATION OF INFORMATION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A.8.2.2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LABELLING OF INFORMATION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A.8.2.3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HANDLING OF ASSETS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32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282885"/>
            <a:ext cx="348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A.8 ASSET MANAGEMENT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9595"/>
              </p:ext>
            </p:extLst>
          </p:nvPr>
        </p:nvGraphicFramePr>
        <p:xfrm>
          <a:off x="717134" y="1881030"/>
          <a:ext cx="7779223" cy="3040054"/>
        </p:xfrm>
        <a:graphic>
          <a:graphicData uri="http://schemas.openxmlformats.org/drawingml/2006/table">
            <a:tbl>
              <a:tblPr/>
              <a:tblGrid>
                <a:gridCol w="1262417"/>
                <a:gridCol w="2852382"/>
                <a:gridCol w="3664424"/>
              </a:tblGrid>
              <a:tr h="304005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A.8.2.1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CLASSIFICATION OF INFORMATION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Information shall be classified in terms of legal requirements, value, criticality and sensitivity to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unauthorised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disclosure or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modification.</a:t>
                      </a:r>
                      <a:endParaRPr 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32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282885"/>
            <a:ext cx="348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A.8 ASSET MANAGEMENT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308935"/>
              </p:ext>
            </p:extLst>
          </p:nvPr>
        </p:nvGraphicFramePr>
        <p:xfrm>
          <a:off x="707722" y="1976566"/>
          <a:ext cx="7779223" cy="3078480"/>
        </p:xfrm>
        <a:graphic>
          <a:graphicData uri="http://schemas.openxmlformats.org/drawingml/2006/table">
            <a:tbl>
              <a:tblPr/>
              <a:tblGrid>
                <a:gridCol w="1262417"/>
                <a:gridCol w="2852382"/>
                <a:gridCol w="3664424"/>
              </a:tblGrid>
              <a:tr h="304005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A.8.2.3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HANDLING OF ASSETS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Procedures for handling assets shall be developed and implemented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accordance with the information classification scheme adopted by the organization.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42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3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282885"/>
            <a:ext cx="348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A.8 ASSET MANAGEMENT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774525"/>
              </p:ext>
            </p:extLst>
          </p:nvPr>
        </p:nvGraphicFramePr>
        <p:xfrm>
          <a:off x="694860" y="1863371"/>
          <a:ext cx="7779223" cy="2072640"/>
        </p:xfrm>
        <a:graphic>
          <a:graphicData uri="http://schemas.openxmlformats.org/drawingml/2006/table">
            <a:tbl>
              <a:tblPr/>
              <a:tblGrid>
                <a:gridCol w="1364775"/>
                <a:gridCol w="6414448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A.8.3 </a:t>
                      </a:r>
                      <a:r>
                        <a:rPr lang="en-US" sz="2800" b="1" dirty="0" smtClean="0"/>
                        <a:t>MEDIA HANDLING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6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A.8.3.1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MANAGEMENT OF REMOVABLE MEDIA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A.8.3.2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DISPOSAL OF MEDIA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A.8.3.3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PHYSICAL MEDIA TRANSFER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74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16398</TotalTime>
  <Words>379</Words>
  <Application>Microsoft Office PowerPoint</Application>
  <PresentationFormat>On-screen Show (4:3)</PresentationFormat>
  <Paragraphs>102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Candara</vt:lpstr>
      <vt:lpstr>Office Theme</vt:lpstr>
      <vt:lpstr>ISO27001:2013 Controls Appendix; Part 3</vt:lpstr>
      <vt:lpstr>ISO27001:2013 Controls Appendix; Part 3</vt:lpstr>
      <vt:lpstr>ISO27001:2013 Controls Appendix; Part 3</vt:lpstr>
      <vt:lpstr>ISO27001:2013 Controls Appendix; Part 3</vt:lpstr>
      <vt:lpstr>ISO27001:2013 Controls Appendix; Part 3</vt:lpstr>
      <vt:lpstr>ISO27001:2013 Controls Appendix; Part 3</vt:lpstr>
      <vt:lpstr>ISO27001:2013 Controls Appendix; Part 3</vt:lpstr>
      <vt:lpstr>ISO27001:2013 Controls Appendix; Part 3</vt:lpstr>
      <vt:lpstr>ISO27001:2013 Controls Appendix; Part 3</vt:lpstr>
      <vt:lpstr>ISO27001:2013 Controls Appendix; Part 3</vt:lpstr>
      <vt:lpstr>ISO27001:2013 Controls Appendix; Part 3</vt:lpstr>
      <vt:lpstr>ISO27001:2013 Controls Appendix; Part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1242</cp:revision>
  <cp:lastPrinted>2017-07-15T17:14:51Z</cp:lastPrinted>
  <dcterms:modified xsi:type="dcterms:W3CDTF">2017-07-20T12:30:36Z</dcterms:modified>
</cp:coreProperties>
</file>