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71" r:id="rId2"/>
    <p:sldId id="372" r:id="rId3"/>
    <p:sldId id="379" r:id="rId4"/>
    <p:sldId id="383" r:id="rId5"/>
    <p:sldId id="384" r:id="rId6"/>
    <p:sldId id="385" r:id="rId7"/>
    <p:sldId id="386" r:id="rId8"/>
    <p:sldId id="387" r:id="rId9"/>
    <p:sldId id="390" r:id="rId10"/>
    <p:sldId id="388" r:id="rId11"/>
    <p:sldId id="391" r:id="rId12"/>
    <p:sldId id="38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In this module lets look at ISO27001:2013 (ISMS) related to cryptography, and physical &amp; environmental security…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5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7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5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9635" y="1282885"/>
            <a:ext cx="5964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A.11 PHYSICAL &amp; ENVIRONMENTAL SECURITY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660047"/>
              </p:ext>
            </p:extLst>
          </p:nvPr>
        </p:nvGraphicFramePr>
        <p:xfrm>
          <a:off x="668742" y="1795131"/>
          <a:ext cx="7779223" cy="2499360"/>
        </p:xfrm>
        <a:graphic>
          <a:graphicData uri="http://schemas.openxmlformats.org/drawingml/2006/table">
            <a:tbl>
              <a:tblPr/>
              <a:tblGrid>
                <a:gridCol w="1583139"/>
                <a:gridCol w="6196084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A.11.2 </a:t>
                      </a:r>
                      <a:r>
                        <a:rPr lang="en-US" sz="2800" b="1" dirty="0" smtClean="0"/>
                        <a:t>EQUIPMENT…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A.11.2.7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SECURE DISPOSAL</a:t>
                      </a:r>
                      <a:r>
                        <a:rPr lang="en-US" sz="2800" baseline="0" dirty="0" smtClean="0"/>
                        <a:t> OR RE-USE OF EQUIPMENT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A.11.2.8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UNATTENDED USER EQUIPMENT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A.11.2.9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CLEAR</a:t>
                      </a:r>
                      <a:r>
                        <a:rPr lang="en-US" sz="2800" baseline="0" dirty="0" smtClean="0"/>
                        <a:t> DESK &amp; CLEAR SCREEN POLICY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5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6931" y="1323829"/>
            <a:ext cx="5964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A.11 PHYSICAL &amp; ENVIRONMENTAL SECURITY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53252"/>
              </p:ext>
            </p:extLst>
          </p:nvPr>
        </p:nvGraphicFramePr>
        <p:xfrm>
          <a:off x="689213" y="2159722"/>
          <a:ext cx="7779223" cy="301752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A.11.2.9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CLEAR DESK &amp; CLEAR SCREEN POLICY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clear desk policy for papers and removable storage media and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clear screen policy for information processing facilities shall be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adopted.</a:t>
                      </a:r>
                      <a:endParaRPr lang="en-US" sz="8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93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look at operations security in the </a:t>
            </a:r>
            <a:r>
              <a:rPr lang="en-US" sz="2600" smtClean="0">
                <a:latin typeface="Candara" panose="020E0502030303020204" pitchFamily="34" charset="0"/>
              </a:rPr>
              <a:t>next module…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5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0245" y="511791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Controls Appendix; Part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5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7256" y="5671420"/>
            <a:ext cx="7763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https://chapters.theiia.org/bermuda/Events/ChapterDocuments/Information%20Security%20Management%20System%20%28ISMS%29%20Overview.pdf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37" y="1808584"/>
            <a:ext cx="7748477" cy="342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72184" y="5289592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TOTAL: 114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24133" y="1069680"/>
            <a:ext cx="650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ISO27001:2013 DISCRETIONARY CONTROLS</a:t>
            </a:r>
            <a:endParaRPr lang="en-US" sz="2800" dirty="0"/>
          </a:p>
        </p:txBody>
      </p:sp>
      <p:pic>
        <p:nvPicPr>
          <p:cNvPr id="9" name="Picture 4" descr="Image result for iso27001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2" y="1025397"/>
            <a:ext cx="1313901" cy="65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5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2913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A.10 CRYPTOGRAPHY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347670"/>
              </p:ext>
            </p:extLst>
          </p:nvPr>
        </p:nvGraphicFramePr>
        <p:xfrm>
          <a:off x="672679" y="1836075"/>
          <a:ext cx="7779223" cy="1981200"/>
        </p:xfrm>
        <a:graphic>
          <a:graphicData uri="http://schemas.openxmlformats.org/drawingml/2006/table">
            <a:tbl>
              <a:tblPr/>
              <a:tblGrid>
                <a:gridCol w="1583139"/>
                <a:gridCol w="6196084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A.10.1 </a:t>
                      </a:r>
                      <a:r>
                        <a:rPr lang="en-US" sz="2800" b="1" dirty="0" smtClean="0"/>
                        <a:t>CRYPTOGRAPHIC CONTROLS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A.10.1.1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POLICY ON THE USE OF CRYPTOGRAPHIC CONTROLS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A.10.1.2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KEY MANAGEMENT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1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5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2035" y="1323829"/>
            <a:ext cx="2913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A.10 CRYPTOGRAPHY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31542"/>
              </p:ext>
            </p:extLst>
          </p:nvPr>
        </p:nvGraphicFramePr>
        <p:xfrm>
          <a:off x="689213" y="2309850"/>
          <a:ext cx="7779223" cy="271272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A.10.1.2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KEY MANAGEMENT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policy on the use, protection and lifetime of cryptographic keys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shall be developed and implemented through their whole lifecycle.</a:t>
                      </a:r>
                      <a:endParaRPr lang="en-US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69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5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9635" y="1282885"/>
            <a:ext cx="5964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A.11 PHYSICAL &amp; ENVIRONMENTAL SECURITY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59678"/>
              </p:ext>
            </p:extLst>
          </p:nvPr>
        </p:nvGraphicFramePr>
        <p:xfrm>
          <a:off x="668742" y="1795131"/>
          <a:ext cx="7779223" cy="4480560"/>
        </p:xfrm>
        <a:graphic>
          <a:graphicData uri="http://schemas.openxmlformats.org/drawingml/2006/table">
            <a:tbl>
              <a:tblPr/>
              <a:tblGrid>
                <a:gridCol w="1583139"/>
                <a:gridCol w="6196084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A.11.1 </a:t>
                      </a:r>
                      <a:r>
                        <a:rPr lang="en-US" sz="2800" b="1" dirty="0" smtClean="0"/>
                        <a:t>SECURE AREAS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A.11.1.1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PHYSICAL SECURITY PERIMETER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A.11.1.2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PHYSICAL ENTRY CONTROLS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A.11.1.3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SUCURING OFFICES, ROOMS, AND FACILITIES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A.11.1.4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PROTECTING AGAINST EXTERNAL &amp; ENVIRONMENTAL</a:t>
                      </a:r>
                      <a:r>
                        <a:rPr lang="en-US" sz="2800" baseline="0" dirty="0" smtClean="0"/>
                        <a:t> THREATS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A.11.1.5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WORKING IN SECURE AREAS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A.11.1.6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DELIVERY</a:t>
                      </a:r>
                      <a:r>
                        <a:rPr lang="en-US" sz="2800" baseline="0" dirty="0" smtClean="0"/>
                        <a:t> &amp; LOADING AREAS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9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5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6931" y="1323829"/>
            <a:ext cx="5964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A.11 PHYSICAL &amp; ENVIRONMENTAL SECURITY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263619"/>
              </p:ext>
            </p:extLst>
          </p:nvPr>
        </p:nvGraphicFramePr>
        <p:xfrm>
          <a:off x="689213" y="2159722"/>
          <a:ext cx="7779223" cy="265176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A.11.1.1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 SECURITY PERIMETER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Security perimeters shall be defined and used to protect areas that contain either sensitive or critical info &amp; information processing facilities.</a:t>
                      </a:r>
                      <a:endParaRPr lang="en-US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96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5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6931" y="1323829"/>
            <a:ext cx="5964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A.11 PHYSICAL &amp; ENVIRONMENTAL SECURITY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14934"/>
              </p:ext>
            </p:extLst>
          </p:nvPr>
        </p:nvGraphicFramePr>
        <p:xfrm>
          <a:off x="689213" y="1873114"/>
          <a:ext cx="7779223" cy="420624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A.11.1.2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 ENTRY CONTROLS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Secure areas shall be protected by appropriate entry controls to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ensure that only authorized personnel are allowed access.</a:t>
                      </a:r>
                      <a:endParaRPr lang="en-US" sz="8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A.11.1.5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WORKING IN SECURE AREAS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Procedures for working in secure areas shall be designed and applied.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15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5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9635" y="1282885"/>
            <a:ext cx="5964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A.11 PHYSICAL &amp; ENVIRONMENTAL SECURITY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375266"/>
              </p:ext>
            </p:extLst>
          </p:nvPr>
        </p:nvGraphicFramePr>
        <p:xfrm>
          <a:off x="668742" y="1795131"/>
          <a:ext cx="7779223" cy="4053840"/>
        </p:xfrm>
        <a:graphic>
          <a:graphicData uri="http://schemas.openxmlformats.org/drawingml/2006/table">
            <a:tbl>
              <a:tblPr/>
              <a:tblGrid>
                <a:gridCol w="1583139"/>
                <a:gridCol w="6196084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A.11.2 </a:t>
                      </a:r>
                      <a:r>
                        <a:rPr lang="en-US" sz="2800" b="1" dirty="0" smtClean="0"/>
                        <a:t>EQUIPMENT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A.11.2.1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EQUIPMENT SITING &amp; PROTECTION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A.11.2.2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SUPPORTING UTILITIES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A.11.2.3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CABLING SECURITY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A.11.2.4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EQUIPMENT MAINTENANCE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A.11.2.5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REMOVAL OF ASSETS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A.11.2.6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SECURITY OF EQUIPMENT &amp; ASSETS OFF-PREMISES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4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5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6931" y="1323829"/>
            <a:ext cx="5964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A.11 PHYSICAL &amp; ENVIRONMENTAL SECURITY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15154"/>
              </p:ext>
            </p:extLst>
          </p:nvPr>
        </p:nvGraphicFramePr>
        <p:xfrm>
          <a:off x="689213" y="1804874"/>
          <a:ext cx="7779223" cy="457200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A.11.2.2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SUPPORTING UTILITIES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Equipment shall be protected from power failures and other disruptions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caused by failures in supporting utilities.</a:t>
                      </a:r>
                      <a:endParaRPr lang="en-US" sz="9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A.11.2.4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EQUIPMENT MAINTENANCE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Equipment shall be correctly maintained to ensure its continued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availability and integrity.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10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16446</TotalTime>
  <Words>444</Words>
  <Application>Microsoft Office PowerPoint</Application>
  <PresentationFormat>On-screen Show (4:3)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Candara</vt:lpstr>
      <vt:lpstr>Office Theme</vt:lpstr>
      <vt:lpstr>ISO27001:2013 Controls Appendix; Part 5</vt:lpstr>
      <vt:lpstr>ISO27001:2013 Controls Appendix; Part 5</vt:lpstr>
      <vt:lpstr>ISO27001:2013 Controls Appendix; Part 5</vt:lpstr>
      <vt:lpstr>ISO27001:2013 Controls Appendix; Part 5</vt:lpstr>
      <vt:lpstr>ISO27001:2013 Controls Appendix; Part 5</vt:lpstr>
      <vt:lpstr>ISO27001:2013 Controls Appendix; Part 5</vt:lpstr>
      <vt:lpstr>ISO27001:2013 Controls Appendix; Part 5</vt:lpstr>
      <vt:lpstr>ISO27001:2013 Controls Appendix; Part 5</vt:lpstr>
      <vt:lpstr>ISO27001:2013 Controls Appendix; Part 5</vt:lpstr>
      <vt:lpstr>ISO27001:2013 Controls Appendix; Part 5</vt:lpstr>
      <vt:lpstr>ISO27001:2013 Controls Appendix; Part 5</vt:lpstr>
      <vt:lpstr>ISO27001:2013 Controls Appendix; Part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1254</cp:revision>
  <cp:lastPrinted>2017-07-15T17:14:51Z</cp:lastPrinted>
  <dcterms:modified xsi:type="dcterms:W3CDTF">2017-07-20T12:33:31Z</dcterms:modified>
</cp:coreProperties>
</file>