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1" r:id="rId2"/>
    <p:sldId id="372" r:id="rId3"/>
    <p:sldId id="387" r:id="rId4"/>
    <p:sldId id="388" r:id="rId5"/>
    <p:sldId id="389" r:id="rId6"/>
    <p:sldId id="390" r:id="rId7"/>
    <p:sldId id="391" r:id="rId8"/>
    <p:sldId id="392" r:id="rId9"/>
    <p:sldId id="397" r:id="rId10"/>
    <p:sldId id="393" r:id="rId11"/>
    <p:sldId id="394" r:id="rId12"/>
    <p:sldId id="395" r:id="rId13"/>
    <p:sldId id="396" r:id="rId14"/>
    <p:sldId id="3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operations security…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95681"/>
              </p:ext>
            </p:extLst>
          </p:nvPr>
        </p:nvGraphicFramePr>
        <p:xfrm>
          <a:off x="687376" y="1791226"/>
          <a:ext cx="7779223" cy="4480560"/>
        </p:xfrm>
        <a:graphic>
          <a:graphicData uri="http://schemas.openxmlformats.org/drawingml/2006/table">
            <a:tbl>
              <a:tblPr/>
              <a:tblGrid>
                <a:gridCol w="1439838"/>
                <a:gridCol w="2743201"/>
                <a:gridCol w="359618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A.12.6.1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OF TECHNICAL VULNERABILITIES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about technical vulnerabilities of information systems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being used shall be obtained in a timely fashion, the organization’s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exposure to such vulnerabilities evaluated and appropriate measures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taken to address the associated risk.</a:t>
                      </a:r>
                      <a:endParaRPr lang="en-US" sz="13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19594"/>
              </p:ext>
            </p:extLst>
          </p:nvPr>
        </p:nvGraphicFramePr>
        <p:xfrm>
          <a:off x="692887" y="1927706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743201"/>
                <a:gridCol w="359618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A.12.6.2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RESTRICTIONS ON SOFTWARE INSTALLATION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Rules governing the installation of software by users shall be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established and implemented.</a:t>
                      </a:r>
                      <a:endParaRPr lang="en-US" sz="19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3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82146"/>
              </p:ext>
            </p:extLst>
          </p:nvPr>
        </p:nvGraphicFramePr>
        <p:xfrm>
          <a:off x="690264" y="1836075"/>
          <a:ext cx="7779223" cy="18897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A.12.7 </a:t>
                      </a:r>
                      <a:r>
                        <a:rPr lang="en-US" sz="2800" b="1" dirty="0" smtClean="0"/>
                        <a:t>INFORMATION</a:t>
                      </a:r>
                      <a:r>
                        <a:rPr lang="en-US" sz="2800" b="1" baseline="0" dirty="0" smtClean="0"/>
                        <a:t> SYSTEMS AUDIT CONSIDERATIONS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A.12.7.1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</a:t>
                      </a:r>
                      <a:r>
                        <a:rPr lang="en-US" sz="2800" baseline="0" dirty="0" smtClean="0"/>
                        <a:t> SYSTEMS AUDIT CONTROLS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84092"/>
              </p:ext>
            </p:extLst>
          </p:nvPr>
        </p:nvGraphicFramePr>
        <p:xfrm>
          <a:off x="708634" y="213246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743201"/>
                <a:gridCol w="359618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A.12.7.1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</a:t>
                      </a:r>
                      <a:r>
                        <a:rPr lang="en-US" sz="2800" baseline="0" dirty="0" smtClean="0"/>
                        <a:t> SYSTEMS AUDIT CONTROLS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Audit requirements and activities involving verification of operational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shall be carefully planned and agreed to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minimise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disruptions to business processes.</a:t>
                      </a:r>
                      <a:endParaRPr lang="en-US" sz="28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5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communications security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</a:t>
            </a:r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; Part 7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841" y="5671420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82616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307177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08726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04298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57619"/>
              </p:ext>
            </p:extLst>
          </p:nvPr>
        </p:nvGraphicFramePr>
        <p:xfrm>
          <a:off x="690264" y="1836075"/>
          <a:ext cx="7779223" cy="10363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A.12.2 </a:t>
                      </a:r>
                      <a:r>
                        <a:rPr lang="en-US" sz="2800" b="1" dirty="0" smtClean="0"/>
                        <a:t>PROTECTION FROM MALWARE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CONTROLS AGAINST MALWARE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92188"/>
              </p:ext>
            </p:extLst>
          </p:nvPr>
        </p:nvGraphicFramePr>
        <p:xfrm>
          <a:off x="669791" y="3278858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CONTROLS AGAINST MALWARE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Detection, prevention and recovery controls to protect against malware shall be implemented, combined with appropriate user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awareness.</a:t>
                      </a:r>
                      <a:endParaRPr lang="en-US" sz="8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32317"/>
              </p:ext>
            </p:extLst>
          </p:nvPr>
        </p:nvGraphicFramePr>
        <p:xfrm>
          <a:off x="672679" y="1836075"/>
          <a:ext cx="7779223" cy="10363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A.12.3 </a:t>
                      </a:r>
                      <a:r>
                        <a:rPr lang="en-US" sz="2800" b="1" dirty="0" smtClean="0"/>
                        <a:t>BACKUP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A.12.3.1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BACKUP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80245"/>
              </p:ext>
            </p:extLst>
          </p:nvPr>
        </p:nvGraphicFramePr>
        <p:xfrm>
          <a:off x="665854" y="3278858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A.12.3.1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BACKUP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 copies of information, software and system images shall be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taken and tested regularly in accordance with an agreed backup policy.</a:t>
                      </a:r>
                      <a:endParaRPr lang="en-US" sz="9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31789"/>
              </p:ext>
            </p:extLst>
          </p:nvPr>
        </p:nvGraphicFramePr>
        <p:xfrm>
          <a:off x="655094" y="1836075"/>
          <a:ext cx="7779223" cy="259080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A.12.4 </a:t>
                      </a:r>
                      <a:r>
                        <a:rPr lang="en-US" sz="2800" b="1" dirty="0" smtClean="0"/>
                        <a:t>LOGGING &amp; MONITORING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A.12.4.1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EVENT LOGGING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A.12.4.2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PROTECTION OF LOG INFORMATION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A.12.4.3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ADMINISTRATOR</a:t>
                      </a:r>
                      <a:r>
                        <a:rPr lang="en-US" sz="2800" baseline="0" dirty="0" smtClean="0"/>
                        <a:t> &amp; OPERATOR LOGS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A.12.4.4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CLOCK SYNCHRONISATION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2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05442"/>
              </p:ext>
            </p:extLst>
          </p:nvPr>
        </p:nvGraphicFramePr>
        <p:xfrm>
          <a:off x="689213" y="2309850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A.12.4.1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EVENT LOGGING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logs recording user activities, exceptions, faults and information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events shall be produced, kept and regularly reviewed.</a:t>
                      </a:r>
                      <a:endParaRPr lang="en-US" sz="19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94390"/>
              </p:ext>
            </p:extLst>
          </p:nvPr>
        </p:nvGraphicFramePr>
        <p:xfrm>
          <a:off x="689213" y="2309850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A.12.4.3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ADMINISTRATOR &amp; OPERATOR LOGS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administrator and system operator activities shall be logged and the logs protected and regularly reviewed.</a:t>
                      </a:r>
                      <a:endParaRPr lang="en-US" sz="28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45845"/>
              </p:ext>
            </p:extLst>
          </p:nvPr>
        </p:nvGraphicFramePr>
        <p:xfrm>
          <a:off x="655094" y="1836075"/>
          <a:ext cx="7779223" cy="14630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A.12.5 </a:t>
                      </a:r>
                      <a:r>
                        <a:rPr lang="en-US" sz="2800" b="1" dirty="0" smtClean="0"/>
                        <a:t>CONTROL OF OPERATIONAL SOFTWARE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A.12.5.1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INSTALLATION</a:t>
                      </a:r>
                      <a:r>
                        <a:rPr lang="en-US" sz="2800" baseline="0" dirty="0" smtClean="0"/>
                        <a:t> OF SOFTWARE ON OPERATIONAL SYSTEMS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90978"/>
              </p:ext>
            </p:extLst>
          </p:nvPr>
        </p:nvGraphicFramePr>
        <p:xfrm>
          <a:off x="648269" y="3497226"/>
          <a:ext cx="7779223" cy="22250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A.12.5.1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INSTALLATION</a:t>
                      </a:r>
                      <a:r>
                        <a:rPr lang="en-US" sz="2800" baseline="0" dirty="0" smtClean="0"/>
                        <a:t> OF SOFTWARE ON OPERATIONAL SYSTEMS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Procedures shall be implemented to control the installation of software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operational systems.</a:t>
                      </a:r>
                      <a:endParaRPr lang="en-US" sz="9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9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7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66549"/>
              </p:ext>
            </p:extLst>
          </p:nvPr>
        </p:nvGraphicFramePr>
        <p:xfrm>
          <a:off x="655094" y="1836075"/>
          <a:ext cx="7779223" cy="24079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A.12.6 </a:t>
                      </a:r>
                      <a:r>
                        <a:rPr lang="en-US" sz="2800" b="1" dirty="0" smtClean="0"/>
                        <a:t>TECHNICAL VULNERABILITY MANAGEMENT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A.12.6.1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OF TECHNICAL VULNERABILITIES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86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A.12.6.2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RESTRICTIONS ON SOFTWARE INSTALLATION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2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16491</TotalTime>
  <Words>468</Words>
  <Application>Microsoft Office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</vt:lpstr>
      <vt:lpstr>ISO27001:2013 Controls Appendix; Part 7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1265</cp:revision>
  <cp:lastPrinted>2017-07-15T17:14:51Z</cp:lastPrinted>
  <dcterms:modified xsi:type="dcterms:W3CDTF">2017-07-20T12:36:18Z</dcterms:modified>
</cp:coreProperties>
</file>