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1" r:id="rId2"/>
    <p:sldId id="372" r:id="rId3"/>
    <p:sldId id="397" r:id="rId4"/>
    <p:sldId id="399" r:id="rId5"/>
    <p:sldId id="398" r:id="rId6"/>
    <p:sldId id="400" r:id="rId7"/>
    <p:sldId id="401" r:id="rId8"/>
    <p:sldId id="403" r:id="rId9"/>
    <p:sldId id="402" r:id="rId10"/>
    <p:sldId id="3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20-Jul-17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20-Jul-17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20-Jul-17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20-Jul-17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20-Jul-17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20-Jul-17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In this module lets look at ISO27001:2013 (ISMS) related to operations security…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7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Lets look at system acquisition, development </a:t>
            </a:r>
            <a:r>
              <a:rPr lang="en-US" sz="2600" smtClean="0">
                <a:latin typeface="Candara" panose="020E0502030303020204" pitchFamily="34" charset="0"/>
              </a:rPr>
              <a:t>&amp; maintenance in </a:t>
            </a:r>
            <a:r>
              <a:rPr lang="en-US" sz="2600" dirty="0" smtClean="0">
                <a:latin typeface="Candara" panose="020E0502030303020204" pitchFamily="34" charset="0"/>
              </a:rPr>
              <a:t>the next module…</a:t>
            </a:r>
          </a:p>
          <a:p>
            <a:pPr lvl="1"/>
            <a:endParaRPr lang="en-US" sz="2600" dirty="0" smtClean="0">
              <a:latin typeface="Candara" panose="020E0502030303020204" pitchFamily="34" charset="0"/>
            </a:endParaRPr>
          </a:p>
          <a:p>
            <a:pPr lvl="1"/>
            <a:endParaRPr lang="en-US" sz="2600" dirty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0245" y="51179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Controls Appendix; Part 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7256" y="5671420"/>
            <a:ext cx="776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https://chapters.theiia.org/bermuda/Events/ChapterDocuments/Information%20Security%20Management%20System%20%28ISMS%29%20Overview.pdf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37" y="1808584"/>
            <a:ext cx="7748477" cy="342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72184" y="5289592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TOTAL: 114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4133" y="1069680"/>
            <a:ext cx="650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ISO27001:2013 DISCRETIONARY CONTROLS</a:t>
            </a:r>
            <a:endParaRPr lang="en-US" sz="2800" dirty="0"/>
          </a:p>
        </p:txBody>
      </p:sp>
      <p:pic>
        <p:nvPicPr>
          <p:cNvPr id="9" name="Picture 4" descr="Image result for iso27001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92" y="1025397"/>
            <a:ext cx="1313901" cy="65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9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47358"/>
              </p:ext>
            </p:extLst>
          </p:nvPr>
        </p:nvGraphicFramePr>
        <p:xfrm>
          <a:off x="655094" y="1836075"/>
          <a:ext cx="7779223" cy="207264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A.13.1 </a:t>
                      </a:r>
                      <a:r>
                        <a:rPr lang="en-US" sz="2800" b="1" dirty="0" smtClean="0"/>
                        <a:t>COMMUNICATIONS SECURITY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A.13.1.1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NETWORK CONTROLS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A.13.1.2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SECURITY OF NETWORK SERVICES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A.13.1.3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SEGREGATION</a:t>
                      </a:r>
                      <a:r>
                        <a:rPr lang="en-US" sz="2800" baseline="0" dirty="0" smtClean="0"/>
                        <a:t> IN NETWORKS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</a:t>
            </a:r>
            <a:r>
              <a:rPr lang="en-US" sz="2400" b="1" dirty="0"/>
              <a:t>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24078"/>
              </p:ext>
            </p:extLst>
          </p:nvPr>
        </p:nvGraphicFramePr>
        <p:xfrm>
          <a:off x="689213" y="2309850"/>
          <a:ext cx="7779223" cy="19202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A.13.1.1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NETWORK CONTROLS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Networks shall be managed and controlled to protect information in systems and applications.</a:t>
                      </a:r>
                      <a:endParaRPr lang="en-US" sz="4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62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</a:t>
            </a:r>
            <a:r>
              <a:rPr lang="en-US" sz="2400" b="1" dirty="0"/>
              <a:t>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570309"/>
              </p:ext>
            </p:extLst>
          </p:nvPr>
        </p:nvGraphicFramePr>
        <p:xfrm>
          <a:off x="689213" y="2309850"/>
          <a:ext cx="7779223" cy="374904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A.13.1.2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SECURITY OF NETWORK</a:t>
                      </a:r>
                      <a:r>
                        <a:rPr lang="en-US" sz="2800" baseline="0" dirty="0" smtClean="0"/>
                        <a:t> SERVICES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 mechanisms, service levels and management requirements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all network services shall be identified and included in network services agreements, whether these services are provided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in-house or outsourced.</a:t>
                      </a:r>
                      <a:endParaRPr lang="en-US" sz="28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65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</a:t>
            </a:r>
            <a:r>
              <a:rPr lang="en-US" sz="2400" b="1" dirty="0"/>
              <a:t>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013688"/>
              </p:ext>
            </p:extLst>
          </p:nvPr>
        </p:nvGraphicFramePr>
        <p:xfrm>
          <a:off x="689213" y="2309850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A.13.1.3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SEGREGATION IN NETWORKS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Groups of information services, users and information systems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shall be segregated on networks.</a:t>
                      </a:r>
                      <a:endParaRPr lang="en-US" sz="41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211" y="1282885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SECURITY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097548"/>
              </p:ext>
            </p:extLst>
          </p:nvPr>
        </p:nvGraphicFramePr>
        <p:xfrm>
          <a:off x="655094" y="1836075"/>
          <a:ext cx="7779223" cy="3870960"/>
        </p:xfrm>
        <a:graphic>
          <a:graphicData uri="http://schemas.openxmlformats.org/drawingml/2006/table">
            <a:tbl>
              <a:tblPr/>
              <a:tblGrid>
                <a:gridCol w="1583139"/>
                <a:gridCol w="6196084"/>
              </a:tblGrid>
              <a:tr h="450385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A.13.2 </a:t>
                      </a:r>
                      <a:r>
                        <a:rPr lang="en-US" sz="2800" b="1" dirty="0" smtClean="0"/>
                        <a:t>INFORMATION TRANSFER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61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A.13.2.1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TRANSFER</a:t>
                      </a:r>
                      <a:r>
                        <a:rPr lang="en-US" sz="2800" baseline="0" dirty="0" smtClean="0"/>
                        <a:t> POLICIES &amp; PROCEDURES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A.13.2.2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AGREEMENTS ON INFORMATION TRANSFER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A.13.2.3</a:t>
                      </a:r>
                      <a:endParaRPr lang="en-US" sz="2800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ELECTRONIC MESSAGING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295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A.13.2.4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CONFIDENTIALITY OR NON-DISCLOSURE AGREEMENTS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0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</a:t>
            </a:r>
            <a:r>
              <a:rPr lang="en-US" sz="2400" b="1" dirty="0"/>
              <a:t>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88693"/>
              </p:ext>
            </p:extLst>
          </p:nvPr>
        </p:nvGraphicFramePr>
        <p:xfrm>
          <a:off x="689213" y="2309850"/>
          <a:ext cx="7779223" cy="265176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A.13.2.1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INFORMATION TRANSFER POLICIES &amp; PROCEDURES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Formal transfer policies, procedures and controls shall be in place to protect the transfer of information through the use of all types of communication facilities.</a:t>
                      </a:r>
                      <a:endParaRPr lang="en-US" sz="85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43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ISO27001:2013 </a:t>
            </a:r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Controls Appendix; Part </a:t>
            </a:r>
            <a:r>
              <a:rPr lang="en-US" sz="2800" b="1" dirty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8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2035" y="1323829"/>
            <a:ext cx="463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A.13 COMMUNICATIONS </a:t>
            </a:r>
            <a:r>
              <a:rPr lang="en-US" sz="2400" b="1" dirty="0"/>
              <a:t>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36174"/>
              </p:ext>
            </p:extLst>
          </p:nvPr>
        </p:nvGraphicFramePr>
        <p:xfrm>
          <a:off x="689213" y="2309850"/>
          <a:ext cx="7779223" cy="2286000"/>
        </p:xfrm>
        <a:graphic>
          <a:graphicData uri="http://schemas.openxmlformats.org/drawingml/2006/table">
            <a:tbl>
              <a:tblPr/>
              <a:tblGrid>
                <a:gridCol w="1439838"/>
                <a:gridCol w="2674961"/>
                <a:gridCol w="3664424"/>
              </a:tblGrid>
              <a:tr h="109544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A.13.2.2</a:t>
                      </a:r>
                      <a:endParaRPr lang="en-US" sz="28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AGREEMENTS ON INFORMATION TRANSFER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1" dirty="0" smtClean="0"/>
                        <a:t>Control: 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Agreements shall address the secure transfer of business information</a:t>
                      </a:r>
                    </a:p>
                    <a:p>
                      <a:r>
                        <a:rPr lang="en-US" sz="2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the organization and external parties.</a:t>
                      </a:r>
                      <a:endParaRPr lang="en-US" sz="59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6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16496</TotalTime>
  <Words>313</Words>
  <Application>Microsoft Office PowerPoint</Application>
  <PresentationFormat>On-screen Show 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Candara</vt:lpstr>
      <vt:lpstr>Office Theme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  <vt:lpstr>ISO27001:2013 Controls Appendix; Part 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1268</cp:revision>
  <cp:lastPrinted>2017-07-15T17:14:51Z</cp:lastPrinted>
  <dcterms:modified xsi:type="dcterms:W3CDTF">2017-07-20T12:37:02Z</dcterms:modified>
</cp:coreProperties>
</file>