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71" r:id="rId2"/>
    <p:sldId id="372" r:id="rId3"/>
    <p:sldId id="397" r:id="rId4"/>
    <p:sldId id="407" r:id="rId5"/>
    <p:sldId id="408" r:id="rId6"/>
    <p:sldId id="404" r:id="rId7"/>
    <p:sldId id="405" r:id="rId8"/>
    <p:sldId id="409" r:id="rId9"/>
    <p:sldId id="411" r:id="rId10"/>
    <p:sldId id="410" r:id="rId11"/>
    <p:sldId id="412" r:id="rId12"/>
    <p:sldId id="413" r:id="rId13"/>
    <p:sldId id="38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55" d="100"/>
          <a:sy n="55" d="100"/>
        </p:scale>
        <p:origin x="90" y="342"/>
      </p:cViewPr>
      <p:guideLst>
        <p:guide orient="horz" pos="816"/>
        <p:guide pos="2976"/>
        <p:guide pos="288"/>
        <p:guide orient="horz" pos="144"/>
        <p:guide orient="horz" pos="8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20-Jul-17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20-Jul-17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20-Jul-17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20-Jul-17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20-Jul-17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20-Jul-17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20-Jul-17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20-Jul-17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In this module lets look at ISO27001:2013 (ISMS) related to system acquisition, development, and maintenance….</a:t>
            </a: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Controls Appendix; Part 9 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574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Controls Appendix; Part </a:t>
            </a:r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9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726675"/>
              </p:ext>
            </p:extLst>
          </p:nvPr>
        </p:nvGraphicFramePr>
        <p:xfrm>
          <a:off x="689213" y="2309850"/>
          <a:ext cx="7779223" cy="3017520"/>
        </p:xfrm>
        <a:graphic>
          <a:graphicData uri="http://schemas.openxmlformats.org/drawingml/2006/table">
            <a:tbl>
              <a:tblPr/>
              <a:tblGrid>
                <a:gridCol w="1439838"/>
                <a:gridCol w="2674961"/>
                <a:gridCol w="3664424"/>
              </a:tblGrid>
              <a:tr h="109544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A.14.2.5</a:t>
                      </a:r>
                      <a:endParaRPr lang="en-US" sz="28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SECURE SYSTEM ENGINEERING PRINCIPLES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1" dirty="0" smtClean="0"/>
                        <a:t>Control: </a:t>
                      </a: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Principles for engineering secure systems shall be established,</a:t>
                      </a: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documented, maintained and applied to any information system</a:t>
                      </a: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implementation efforts.</a:t>
                      </a:r>
                      <a:endParaRPr lang="en-US" sz="177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55091" y="1282885"/>
            <a:ext cx="8073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A.14 SYSTEM ACQUISITION, DEVELOPMENT, &amp; MAINTENANCE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6306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Controls Appendix; Part </a:t>
            </a:r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9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471488"/>
              </p:ext>
            </p:extLst>
          </p:nvPr>
        </p:nvGraphicFramePr>
        <p:xfrm>
          <a:off x="689213" y="2309850"/>
          <a:ext cx="7779223" cy="1920240"/>
        </p:xfrm>
        <a:graphic>
          <a:graphicData uri="http://schemas.openxmlformats.org/drawingml/2006/table">
            <a:tbl>
              <a:tblPr/>
              <a:tblGrid>
                <a:gridCol w="1439838"/>
                <a:gridCol w="2674961"/>
                <a:gridCol w="3664424"/>
              </a:tblGrid>
              <a:tr h="109544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A.14.2.8</a:t>
                      </a:r>
                      <a:endParaRPr lang="en-US" sz="28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SYSTEM SECURITY TESTING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1" dirty="0" smtClean="0"/>
                        <a:t>Control: </a:t>
                      </a: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Testing of security functionality shall be carried out during development.</a:t>
                      </a:r>
                      <a:endParaRPr lang="en-US" sz="177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55091" y="1282885"/>
            <a:ext cx="8073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A.14 SYSTEM ACQUISITION, DEVELOPMENT, &amp; MAINTENANCE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565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Controls Appendix; Part </a:t>
            </a:r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9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156589"/>
              </p:ext>
            </p:extLst>
          </p:nvPr>
        </p:nvGraphicFramePr>
        <p:xfrm>
          <a:off x="664542" y="1836075"/>
          <a:ext cx="7779223" cy="1036320"/>
        </p:xfrm>
        <a:graphic>
          <a:graphicData uri="http://schemas.openxmlformats.org/drawingml/2006/table">
            <a:tbl>
              <a:tblPr/>
              <a:tblGrid>
                <a:gridCol w="1583139"/>
                <a:gridCol w="6196084"/>
              </a:tblGrid>
              <a:tr h="450385">
                <a:tc gridSpan="2">
                  <a:txBody>
                    <a:bodyPr/>
                    <a:lstStyle/>
                    <a:p>
                      <a:r>
                        <a:rPr lang="en-US" sz="2800" dirty="0" smtClean="0"/>
                        <a:t>A.14.3 </a:t>
                      </a:r>
                      <a:r>
                        <a:rPr lang="en-US" sz="2800" b="1" dirty="0" smtClean="0"/>
                        <a:t>TEST DATA</a:t>
                      </a:r>
                      <a:endParaRPr lang="en-US" sz="28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861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A.14.3.1</a:t>
                      </a:r>
                      <a:endParaRPr lang="en-US" sz="28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PROTECTION OF TEST DATA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398663"/>
              </p:ext>
            </p:extLst>
          </p:nvPr>
        </p:nvGraphicFramePr>
        <p:xfrm>
          <a:off x="698661" y="3510874"/>
          <a:ext cx="7779223" cy="1554480"/>
        </p:xfrm>
        <a:graphic>
          <a:graphicData uri="http://schemas.openxmlformats.org/drawingml/2006/table">
            <a:tbl>
              <a:tblPr/>
              <a:tblGrid>
                <a:gridCol w="1439838"/>
                <a:gridCol w="2674961"/>
                <a:gridCol w="3664424"/>
              </a:tblGrid>
              <a:tr h="109544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A.14.3.1</a:t>
                      </a:r>
                      <a:endParaRPr lang="en-US" sz="28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PROTECTION OF TEST DATA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1" dirty="0" smtClean="0"/>
                        <a:t>Control: </a:t>
                      </a: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data shall be selected carefully, protected and controlled.</a:t>
                      </a:r>
                      <a:endParaRPr lang="en-US" sz="255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55091" y="1282885"/>
            <a:ext cx="8073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A.14 SYSTEM ACQUISITION, DEVELOPMENT, &amp; MAINTENANCE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5913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Lets look at supplier relationships in the next module…</a:t>
            </a: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Controls Appendix; Part 9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70245" y="511791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97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Controls Appendix; Part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9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4841" y="5689005"/>
            <a:ext cx="77631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https://chapters.theiia.org/bermuda/Events/ChapterDocuments/Information%20Security%20Management%20System%20%28ISMS%29%20Overview.pdf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77" y="1861339"/>
            <a:ext cx="7748477" cy="3426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242524" y="5342347"/>
            <a:ext cx="1243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TOTAL: 114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994473" y="1122435"/>
            <a:ext cx="6502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ISO27001:2013 DISCRETIONARY CONTROLS</a:t>
            </a:r>
            <a:endParaRPr lang="en-US" sz="2800" dirty="0"/>
          </a:p>
        </p:txBody>
      </p:sp>
      <p:pic>
        <p:nvPicPr>
          <p:cNvPr id="9" name="Picture 4" descr="Image result for iso27001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32" y="1078152"/>
            <a:ext cx="1313901" cy="65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797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Controls Appendix; Part </a:t>
            </a:r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9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5091" y="1282885"/>
            <a:ext cx="8073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A.14 SYSTEM ACQUISITION, DEVELOPMENT, &amp; MAINTENANCE</a:t>
            </a:r>
            <a:endParaRPr lang="en-US" sz="24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890509"/>
              </p:ext>
            </p:extLst>
          </p:nvPr>
        </p:nvGraphicFramePr>
        <p:xfrm>
          <a:off x="655094" y="1822427"/>
          <a:ext cx="7779223" cy="3779520"/>
        </p:xfrm>
        <a:graphic>
          <a:graphicData uri="http://schemas.openxmlformats.org/drawingml/2006/table">
            <a:tbl>
              <a:tblPr/>
              <a:tblGrid>
                <a:gridCol w="1583139"/>
                <a:gridCol w="6196084"/>
              </a:tblGrid>
              <a:tr h="450385">
                <a:tc gridSpan="2">
                  <a:txBody>
                    <a:bodyPr/>
                    <a:lstStyle/>
                    <a:p>
                      <a:r>
                        <a:rPr lang="en-US" sz="2800" dirty="0" smtClean="0"/>
                        <a:t>A.14.1 </a:t>
                      </a:r>
                      <a:r>
                        <a:rPr lang="en-US" sz="2800" b="1" dirty="0" smtClean="0"/>
                        <a:t>SECURITY REQMTS OF INFORMATION SYSTEMS</a:t>
                      </a:r>
                      <a:endParaRPr lang="en-US" sz="28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8111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A.14.1.1</a:t>
                      </a:r>
                      <a:endParaRPr lang="en-US" sz="28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INFORMATION SECURITY REQMTS ANALYSIS &amp; SPECIFICATION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7295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A.14.1.2</a:t>
                      </a:r>
                      <a:endParaRPr lang="en-US" sz="28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SECURING APPLICATION SERVICES ON PUBLIC NETWORKS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7295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A.14.1.3</a:t>
                      </a:r>
                      <a:endParaRPr lang="en-US" sz="28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PROTECTING APPLICATION SERVICES TRANSACTIONS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584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Controls Appendix; Part </a:t>
            </a:r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9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366448"/>
              </p:ext>
            </p:extLst>
          </p:nvPr>
        </p:nvGraphicFramePr>
        <p:xfrm>
          <a:off x="689213" y="2309850"/>
          <a:ext cx="7779223" cy="3383280"/>
        </p:xfrm>
        <a:graphic>
          <a:graphicData uri="http://schemas.openxmlformats.org/drawingml/2006/table">
            <a:tbl>
              <a:tblPr/>
              <a:tblGrid>
                <a:gridCol w="1439838"/>
                <a:gridCol w="2674961"/>
                <a:gridCol w="3664424"/>
              </a:tblGrid>
              <a:tr h="109544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A.14.1.1</a:t>
                      </a:r>
                      <a:endParaRPr lang="en-US" sz="28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INFORMATION SECURITY REQMTS ANALYSIS &amp; SPECIFICATION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1" dirty="0" smtClean="0"/>
                        <a:t>Control: </a:t>
                      </a: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information security related requirements shall be included in the requirements for new information systems or enhancements to</a:t>
                      </a: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existing information systems.</a:t>
                      </a:r>
                      <a:endParaRPr lang="en-US" sz="59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55091" y="1282885"/>
            <a:ext cx="8073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A.14 SYSTEM ACQUISITION, DEVELOPMENT, &amp; MAINTENANCE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7546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Controls Appendix; Part </a:t>
            </a:r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9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849014"/>
              </p:ext>
            </p:extLst>
          </p:nvPr>
        </p:nvGraphicFramePr>
        <p:xfrm>
          <a:off x="689213" y="2309850"/>
          <a:ext cx="7779223" cy="3017520"/>
        </p:xfrm>
        <a:graphic>
          <a:graphicData uri="http://schemas.openxmlformats.org/drawingml/2006/table">
            <a:tbl>
              <a:tblPr/>
              <a:tblGrid>
                <a:gridCol w="1439838"/>
                <a:gridCol w="2674961"/>
                <a:gridCol w="3664424"/>
              </a:tblGrid>
              <a:tr h="109544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A.14.1.2</a:t>
                      </a:r>
                      <a:endParaRPr lang="en-US" sz="28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SECURING APPLICATION SERVICES ON PUBLIC NETWORKS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1" dirty="0" smtClean="0"/>
                        <a:t>Control: </a:t>
                      </a: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Information involved in application services passing over public networks shall be protected from fraudulent activity, contract dispute and unauthorized disclosure and modification.</a:t>
                      </a:r>
                      <a:endParaRPr lang="en-US" sz="85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55091" y="1282885"/>
            <a:ext cx="8073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A.14 SYSTEM ACQUISITION, DEVELOPMENT, &amp; MAINTENANCE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9360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Controls Appendix; Part </a:t>
            </a:r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9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979222"/>
              </p:ext>
            </p:extLst>
          </p:nvPr>
        </p:nvGraphicFramePr>
        <p:xfrm>
          <a:off x="699712" y="1836075"/>
          <a:ext cx="7779223" cy="4389120"/>
        </p:xfrm>
        <a:graphic>
          <a:graphicData uri="http://schemas.openxmlformats.org/drawingml/2006/table">
            <a:tbl>
              <a:tblPr/>
              <a:tblGrid>
                <a:gridCol w="1583139"/>
                <a:gridCol w="6196084"/>
              </a:tblGrid>
              <a:tr h="450385">
                <a:tc gridSpan="2">
                  <a:txBody>
                    <a:bodyPr/>
                    <a:lstStyle/>
                    <a:p>
                      <a:r>
                        <a:rPr lang="en-US" sz="2800" dirty="0" smtClean="0"/>
                        <a:t>A.14.2 </a:t>
                      </a:r>
                      <a:r>
                        <a:rPr lang="en-US" sz="2800" b="1" dirty="0" smtClean="0"/>
                        <a:t>SECURITY IN DEV. &amp; SUPPORT PROCESSES</a:t>
                      </a:r>
                      <a:endParaRPr lang="en-US" sz="28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861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A.14.2.1</a:t>
                      </a:r>
                      <a:endParaRPr lang="en-US" sz="28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SECURE DEVELOPMENT POLICY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7295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A.14.2.2</a:t>
                      </a:r>
                      <a:endParaRPr lang="en-US" sz="28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SYSTEM CHANGE CONTROL PROCEDURES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7295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A.14.2.3</a:t>
                      </a:r>
                      <a:endParaRPr lang="en-US" sz="28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TECHNICAL REVIEW OF APPLICATIONS AFTER OPERATING PLATFORM CHANGES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7295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A.14.2.4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RESTRICTIONS ON CHANGES TO SOFTWARE PACKAGES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7295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A.14.2.5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SECURE SYSTEM ENGINEERING PRINCIPLES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55091" y="1282885"/>
            <a:ext cx="8073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A.14 SYSTEM ACQUISITION, DEVELOPMENT, &amp; MAINTENANCE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3213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Controls Appendix; Part </a:t>
            </a:r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9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230897"/>
              </p:ext>
            </p:extLst>
          </p:nvPr>
        </p:nvGraphicFramePr>
        <p:xfrm>
          <a:off x="699712" y="1836075"/>
          <a:ext cx="7779223" cy="2590800"/>
        </p:xfrm>
        <a:graphic>
          <a:graphicData uri="http://schemas.openxmlformats.org/drawingml/2006/table">
            <a:tbl>
              <a:tblPr/>
              <a:tblGrid>
                <a:gridCol w="1583139"/>
                <a:gridCol w="6196084"/>
              </a:tblGrid>
              <a:tr h="450385">
                <a:tc gridSpan="2">
                  <a:txBody>
                    <a:bodyPr/>
                    <a:lstStyle/>
                    <a:p>
                      <a:r>
                        <a:rPr lang="en-US" sz="2800" dirty="0" smtClean="0"/>
                        <a:t>A.14.2 </a:t>
                      </a:r>
                      <a:r>
                        <a:rPr lang="en-US" sz="2800" b="1" dirty="0" smtClean="0"/>
                        <a:t>SECURITY IN DEV. &amp; SUPPORT PROCESSES</a:t>
                      </a:r>
                      <a:endParaRPr lang="en-US" sz="28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861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A.14.2.6</a:t>
                      </a:r>
                      <a:endParaRPr lang="en-US" sz="28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SECURE DEVELOPMENT ENVIRONMENT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7295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A.14.2.7</a:t>
                      </a:r>
                      <a:endParaRPr lang="en-US" sz="28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OUTSOURCED DEVELOPMENT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7295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A.14.2.8</a:t>
                      </a:r>
                      <a:endParaRPr lang="en-US" sz="28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SYSTEM SECURITY TESTING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7295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A.14.2.9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SYSTEM ACCEPTANCE TESTING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55091" y="1282885"/>
            <a:ext cx="8073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A.14 SYSTEM ACQUISITION, DEVELOPMENT, &amp; MAINTENANCE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674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Controls Appendix; Part </a:t>
            </a:r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9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746213"/>
              </p:ext>
            </p:extLst>
          </p:nvPr>
        </p:nvGraphicFramePr>
        <p:xfrm>
          <a:off x="689213" y="2309850"/>
          <a:ext cx="7779223" cy="3383280"/>
        </p:xfrm>
        <a:graphic>
          <a:graphicData uri="http://schemas.openxmlformats.org/drawingml/2006/table">
            <a:tbl>
              <a:tblPr/>
              <a:tblGrid>
                <a:gridCol w="1439838"/>
                <a:gridCol w="2674961"/>
                <a:gridCol w="3664424"/>
              </a:tblGrid>
              <a:tr h="109544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A.14.2.3</a:t>
                      </a:r>
                      <a:endParaRPr lang="en-US" sz="28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TECHNICAL REVIEW OF APPLICATIONS AFTER OPERATING PLATFORM CHANGES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1" dirty="0" smtClean="0"/>
                        <a:t>Control: </a:t>
                      </a: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When operating platforms are changed, business critical applications</a:t>
                      </a: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shall be reviewed and tested to ensure there is no adverse impact on organizational operations or security.</a:t>
                      </a:r>
                      <a:endParaRPr lang="en-US" sz="123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55091" y="1282885"/>
            <a:ext cx="8073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A.14 SYSTEM ACQUISITION, DEVELOPMENT, &amp; MAINTENANCE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568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Controls Appendix; Part </a:t>
            </a:r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9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324805"/>
              </p:ext>
            </p:extLst>
          </p:nvPr>
        </p:nvGraphicFramePr>
        <p:xfrm>
          <a:off x="689213" y="2309850"/>
          <a:ext cx="7779223" cy="2651760"/>
        </p:xfrm>
        <a:graphic>
          <a:graphicData uri="http://schemas.openxmlformats.org/drawingml/2006/table">
            <a:tbl>
              <a:tblPr/>
              <a:tblGrid>
                <a:gridCol w="1439838"/>
                <a:gridCol w="2674961"/>
                <a:gridCol w="3664424"/>
              </a:tblGrid>
              <a:tr h="109544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A.14.2.4</a:t>
                      </a:r>
                      <a:endParaRPr lang="en-US" sz="28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RESTRICTIONS ON CHANGES TO SOFTWARE PACKAGES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1" dirty="0" smtClean="0"/>
                        <a:t>Control: </a:t>
                      </a: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Modifications to software packages shall be discouraged, limited to</a:t>
                      </a: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necessary changes and all changes shall be strictly controlled.</a:t>
                      </a:r>
                      <a:endParaRPr lang="en-US" sz="177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55091" y="1282885"/>
            <a:ext cx="8073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A.14 SYSTEM ACQUISITION, DEVELOPMENT, &amp; MAINTENANCE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0313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16545</TotalTime>
  <Words>512</Words>
  <Application>Microsoft Office PowerPoint</Application>
  <PresentationFormat>On-screen Show (4:3)</PresentationFormat>
  <Paragraphs>118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Candara</vt:lpstr>
      <vt:lpstr>Office Theme</vt:lpstr>
      <vt:lpstr>ISO27001:2013 Controls Appendix; Part 9 </vt:lpstr>
      <vt:lpstr>ISO27001:2013 Controls Appendix; Part 9</vt:lpstr>
      <vt:lpstr>ISO27001:2013 Controls Appendix; Part 9</vt:lpstr>
      <vt:lpstr>ISO27001:2013 Controls Appendix; Part 9</vt:lpstr>
      <vt:lpstr>ISO27001:2013 Controls Appendix; Part 9</vt:lpstr>
      <vt:lpstr>ISO27001:2013 Controls Appendix; Part 9</vt:lpstr>
      <vt:lpstr>ISO27001:2013 Controls Appendix; Part 9</vt:lpstr>
      <vt:lpstr>ISO27001:2013 Controls Appendix; Part 9</vt:lpstr>
      <vt:lpstr>ISO27001:2013 Controls Appendix; Part 9</vt:lpstr>
      <vt:lpstr>ISO27001:2013 Controls Appendix; Part 9</vt:lpstr>
      <vt:lpstr>ISO27001:2013 Controls Appendix; Part 9</vt:lpstr>
      <vt:lpstr>ISO27001:2013 Controls Appendix; Part 9</vt:lpstr>
      <vt:lpstr>ISO27001:2013 Controls Appendix; Part 9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1275</cp:revision>
  <cp:lastPrinted>2017-07-15T17:14:51Z</cp:lastPrinted>
  <dcterms:modified xsi:type="dcterms:W3CDTF">2017-07-20T12:38:11Z</dcterms:modified>
</cp:coreProperties>
</file>