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1" r:id="rId2"/>
    <p:sldId id="372" r:id="rId3"/>
    <p:sldId id="397" r:id="rId4"/>
    <p:sldId id="414" r:id="rId5"/>
    <p:sldId id="415" r:id="rId6"/>
    <p:sldId id="416" r:id="rId7"/>
    <p:sldId id="417" r:id="rId8"/>
    <p:sldId id="418" r:id="rId9"/>
    <p:sldId id="419" r:id="rId10"/>
    <p:sldId id="3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compliance…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That completes an in-depth overview of the controls and structure of ISO27001:2013 (ISMS)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416" y="5588584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2" y="1773414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60109" y="5254422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2058" y="1034510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" y="990227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276" y="118874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3746"/>
              </p:ext>
            </p:extLst>
          </p:nvPr>
        </p:nvGraphicFramePr>
        <p:xfrm>
          <a:off x="655094" y="1590411"/>
          <a:ext cx="7779223" cy="48158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A.18.1 </a:t>
                      </a:r>
                      <a:r>
                        <a:rPr lang="en-US" sz="2800" b="1" dirty="0" smtClean="0"/>
                        <a:t>COMPLIANCE WITH LEGAL &amp; CONTRACTUAL REQUIREMENTS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9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IDENTIFICATION OF APPLICABLE LEGISLATION &amp; CONTRACTUAL</a:t>
                      </a:r>
                      <a:r>
                        <a:rPr lang="en-US" sz="2800" baseline="0" dirty="0" smtClean="0"/>
                        <a:t> REQMTS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3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INTELLECTUAL PROPERTY RIGHTS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PROTECTION OF RECORDS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A.18.1.4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PRIVACY</a:t>
                      </a:r>
                      <a:r>
                        <a:rPr lang="en-US" sz="2800" baseline="0" dirty="0" smtClean="0"/>
                        <a:t> &amp; PROTECTION OF PERSONALLY IDENTIFIABLE INFORMATION</a:t>
                      </a:r>
                      <a:endParaRPr lang="en-US" sz="2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A.18.1.4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REGULATION OF CRYPTOGRAPHIC CONTROLS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58807"/>
              </p:ext>
            </p:extLst>
          </p:nvPr>
        </p:nvGraphicFramePr>
        <p:xfrm>
          <a:off x="689213" y="1995946"/>
          <a:ext cx="7779223" cy="41148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A.18.1.1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IDENTIFICATION OF APPLICABLE LEGISLATION &amp; CONTRACTUAL</a:t>
                      </a:r>
                      <a:r>
                        <a:rPr lang="en-US" sz="2800" baseline="0" dirty="0" smtClean="0"/>
                        <a:t> REQMTS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relevant legislative statutory, regulatory, contractual requirements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the organization’s approach to meet these requirements shall be explicitly identified, documented and kept up to date for each information system and the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276" y="131157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86839"/>
              </p:ext>
            </p:extLst>
          </p:nvPr>
        </p:nvGraphicFramePr>
        <p:xfrm>
          <a:off x="689213" y="1995946"/>
          <a:ext cx="7779223" cy="37490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A.18.1.2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INTELLECTUAL PROPERTY RIGHTS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Appropriate procedures shall be implemented to ensure compliance with legislative, regulatory and contractual requirements related to intellectual property rights and use of proprietary software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276" y="131157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49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276" y="1188744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6718"/>
              </p:ext>
            </p:extLst>
          </p:nvPr>
        </p:nvGraphicFramePr>
        <p:xfrm>
          <a:off x="696038" y="1672299"/>
          <a:ext cx="7779223" cy="292608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A.18.2 </a:t>
                      </a:r>
                      <a:r>
                        <a:rPr lang="en-US" sz="2800" b="1" dirty="0" smtClean="0"/>
                        <a:t>INFORMATION SECURITY REVIEWS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9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INDEPENDENT REVIEW OF INFORMATION SECURITY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3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COMPLIANCE WITH SECURITY POLICY &amp; STANDARDS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A.18.2.3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TECHNICAL COMPLIANCE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0843"/>
              </p:ext>
            </p:extLst>
          </p:nvPr>
        </p:nvGraphicFramePr>
        <p:xfrm>
          <a:off x="689213" y="1832170"/>
          <a:ext cx="7779223" cy="4114800"/>
        </p:xfrm>
        <a:graphic>
          <a:graphicData uri="http://schemas.openxmlformats.org/drawingml/2006/table">
            <a:tbl>
              <a:tblPr/>
              <a:tblGrid>
                <a:gridCol w="1439838"/>
                <a:gridCol w="2415653"/>
                <a:gridCol w="3923732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A.18.2.1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INDEPENDENT REVIEW OF INFORMATION SECURITY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organization’s approach to managing information security &amp; its implementation (i.e. control objectives, controls, policies, processes &amp; procedures for info security) shall be reviewed independently at planned intervals or when significant changes occur.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276" y="131157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59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93439"/>
              </p:ext>
            </p:extLst>
          </p:nvPr>
        </p:nvGraphicFramePr>
        <p:xfrm>
          <a:off x="689213" y="1832170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169994"/>
                <a:gridCol w="4169391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A.18.2.2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COMPLIANCE WITH SECURITY POLICY &amp; STANDARDS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Managers shall regularly review the compliance of information processing and procedures within their area of responsibility with the appropriate security policies, standards and any other security requirements.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276" y="131157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52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13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26240"/>
              </p:ext>
            </p:extLst>
          </p:nvPr>
        </p:nvGraphicFramePr>
        <p:xfrm>
          <a:off x="689213" y="1832170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169994"/>
                <a:gridCol w="4169391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A.18.2.3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TECHNICAL COMPLIANCE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systems shall be regularly reviewed for compliance with the organization’s information security policies and standards.</a:t>
                      </a:r>
                      <a:endParaRPr lang="en-US" sz="40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9276" y="131157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A.18 COMPLIANCE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99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16617</TotalTime>
  <Words>378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ISO27001:2013 Controls Appendix; Part 13 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  <vt:lpstr>ISO27001:2013 Controls Appendix; Part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1291</cp:revision>
  <cp:lastPrinted>2017-07-15T17:14:51Z</cp:lastPrinted>
  <dcterms:modified xsi:type="dcterms:W3CDTF">2017-07-20T12:41:02Z</dcterms:modified>
</cp:coreProperties>
</file>