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ISO27002:2013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Information technology -- Security techniques -- Code of practice for information security </a:t>
            </a:r>
            <a:r>
              <a:rPr lang="en-US" sz="2600" dirty="0" smtClean="0">
                <a:latin typeface="Candara" panose="020E0502030303020204" pitchFamily="34" charset="0"/>
              </a:rPr>
              <a:t>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Renamed from ISO 17799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12955"/>
              </p:ext>
            </p:extLst>
          </p:nvPr>
        </p:nvGraphicFramePr>
        <p:xfrm>
          <a:off x="681605" y="1804920"/>
          <a:ext cx="7779223" cy="4114800"/>
        </p:xfrm>
        <a:graphic>
          <a:graphicData uri="http://schemas.openxmlformats.org/drawingml/2006/table">
            <a:tbl>
              <a:tblPr/>
              <a:tblGrid>
                <a:gridCol w="1103830"/>
                <a:gridCol w="1577950"/>
                <a:gridCol w="5097443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A.5.1.2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REVIEW OF THE POLICIES</a:t>
                      </a:r>
                      <a:r>
                        <a:rPr lang="en-US" sz="2400" baseline="0" dirty="0" smtClean="0"/>
                        <a:t> FOR INFOSEC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27002: Implementation</a:t>
                      </a:r>
                      <a:r>
                        <a:rPr lang="en-US" sz="2400" b="1" i="1" baseline="0" dirty="0" smtClean="0"/>
                        <a:t> Guidance: </a:t>
                      </a:r>
                      <a:endParaRPr lang="en-US" sz="2400" b="1" i="1" dirty="0" smtClean="0"/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policy should have an owner who has approved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mngmt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responsibility for the development, review and evaluation of the policies. The review should include assessing opportunities for improvement of the org’s policies and approach to managing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Infosec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response to changes to the org environment, business circumstances, legal conditions or tech environment.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7472" y="1228293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ISO27002:2013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35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Practically: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ISO27001:2013 controls are brief and generic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27002 clarifies further what is being referred to, gives further context &amp; very useful implementation guidance </a:t>
            </a:r>
          </a:p>
          <a:p>
            <a:pPr marL="457200" lvl="1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7" y="54864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0.1 Background &amp; Context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This Int’l </a:t>
            </a:r>
            <a:r>
              <a:rPr lang="en-US" sz="2600" dirty="0">
                <a:latin typeface="Candara" panose="020E0502030303020204" pitchFamily="34" charset="0"/>
              </a:rPr>
              <a:t>Standard is designed for </a:t>
            </a:r>
            <a:r>
              <a:rPr lang="en-US" sz="2600" dirty="0" smtClean="0">
                <a:latin typeface="Candara" panose="020E0502030303020204" pitchFamily="34" charset="0"/>
              </a:rPr>
              <a:t>orgs </a:t>
            </a:r>
            <a:r>
              <a:rPr lang="en-US" sz="2600" dirty="0">
                <a:latin typeface="Candara" panose="020E0502030303020204" pitchFamily="34" charset="0"/>
              </a:rPr>
              <a:t>to use as a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reference</a:t>
            </a:r>
            <a:r>
              <a:rPr lang="en-US" sz="2600" dirty="0">
                <a:latin typeface="Candara" panose="020E0502030303020204" pitchFamily="34" charset="0"/>
              </a:rPr>
              <a:t> for selecting </a:t>
            </a:r>
            <a:r>
              <a:rPr lang="en-US" sz="2600" dirty="0" smtClean="0">
                <a:latin typeface="Candara" panose="020E0502030303020204" pitchFamily="34" charset="0"/>
              </a:rPr>
              <a:t>controls within </a:t>
            </a:r>
            <a:r>
              <a:rPr lang="en-US" sz="2600" dirty="0">
                <a:latin typeface="Candara" panose="020E0502030303020204" pitchFamily="34" charset="0"/>
              </a:rPr>
              <a:t>the process of implementing an Information Security Management System (ISMS) based </a:t>
            </a:r>
            <a:r>
              <a:rPr lang="en-US" sz="2600" dirty="0" smtClean="0">
                <a:latin typeface="Candara" panose="020E0502030303020204" pitchFamily="34" charset="0"/>
              </a:rPr>
              <a:t>on ISO/IEC 27001;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1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0.1 Background &amp; Context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 </a:t>
            </a:r>
            <a:r>
              <a:rPr lang="en-US" sz="2600" dirty="0">
                <a:latin typeface="Candara" panose="020E0502030303020204" pitchFamily="34" charset="0"/>
              </a:rPr>
              <a:t>as a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guidance document</a:t>
            </a:r>
            <a:r>
              <a:rPr lang="en-US" sz="2600" dirty="0">
                <a:latin typeface="Candara" panose="020E0502030303020204" pitchFamily="34" charset="0"/>
              </a:rPr>
              <a:t> for organizations implementing commonly </a:t>
            </a:r>
            <a:r>
              <a:rPr lang="en-US" sz="2600" dirty="0" smtClean="0">
                <a:latin typeface="Candara" panose="020E0502030303020204" pitchFamily="34" charset="0"/>
              </a:rPr>
              <a:t>accepted information </a:t>
            </a:r>
            <a:r>
              <a:rPr lang="en-US" sz="2600" dirty="0">
                <a:latin typeface="Candara" panose="020E0502030303020204" pitchFamily="34" charset="0"/>
              </a:rPr>
              <a:t>security controls.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2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Copyright © 2013 IsecT Lt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40" y="1441932"/>
            <a:ext cx="7062266" cy="44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0828" y="1021211"/>
            <a:ext cx="41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STRUCTURE OF ISO27002:2013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43007" y="5993791"/>
            <a:ext cx="6840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http://www.iso27001security.com/html/27002.html</a:t>
            </a:r>
          </a:p>
        </p:txBody>
      </p:sp>
    </p:spTree>
    <p:extLst>
      <p:ext uri="{BB962C8B-B14F-4D97-AF65-F5344CB8AC3E}">
        <p14:creationId xmlns:p14="http://schemas.microsoft.com/office/powerpoint/2010/main" val="31796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have a look at control A.5.1.2 (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Review Of The Policies Of Information Security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3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42018"/>
              </p:ext>
            </p:extLst>
          </p:nvPr>
        </p:nvGraphicFramePr>
        <p:xfrm>
          <a:off x="700764" y="2132472"/>
          <a:ext cx="7779223" cy="2590800"/>
        </p:xfrm>
        <a:graphic>
          <a:graphicData uri="http://schemas.openxmlformats.org/drawingml/2006/table">
            <a:tbl>
              <a:tblPr/>
              <a:tblGrid>
                <a:gridCol w="1103830"/>
                <a:gridCol w="2089745"/>
                <a:gridCol w="4585648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A.5.1.2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REVIEW OF THE POLICIES</a:t>
                      </a:r>
                      <a:r>
                        <a:rPr lang="en-US" sz="2400" baseline="0" dirty="0" smtClean="0"/>
                        <a:t> FOR INFORMATION SECURITY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policies for information security shall be reviewed at planned intervals or if significant changes occur to ensure their continuing suitability, adequacy and effectiveness.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7472" y="1433013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ISO27001:2013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00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7472" y="1433013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ISO27002:2013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51" y="2310042"/>
            <a:ext cx="7683690" cy="23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3461" y="2310042"/>
            <a:ext cx="4763064" cy="351271"/>
          </a:xfrm>
          <a:prstGeom prst="rect">
            <a:avLst/>
          </a:prstGeom>
          <a:noFill/>
          <a:ln w="76200"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59356" y="1856096"/>
            <a:ext cx="1078172" cy="453946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7528" y="1663845"/>
            <a:ext cx="1074333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TITLE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7472" y="1433013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ISO27002:2013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51" y="2310042"/>
            <a:ext cx="7683690" cy="23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3460" y="2664883"/>
            <a:ext cx="7588151" cy="829698"/>
          </a:xfrm>
          <a:prstGeom prst="rect">
            <a:avLst/>
          </a:prstGeom>
          <a:noFill/>
          <a:ln w="76200"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59356" y="2083069"/>
            <a:ext cx="1078172" cy="453946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8442" y="1510760"/>
            <a:ext cx="182870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CONTROL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How to Use ISO27002:2013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7472" y="1433013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ISO27002:2013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51" y="2310042"/>
            <a:ext cx="7683690" cy="23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3460" y="3511797"/>
            <a:ext cx="7588151" cy="1167323"/>
          </a:xfrm>
          <a:prstGeom prst="rect">
            <a:avLst/>
          </a:prstGeom>
          <a:noFill/>
          <a:ln w="76200">
            <a:prstDash val="dash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63321" y="4643954"/>
            <a:ext cx="368488" cy="966919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1719" y="5610873"/>
            <a:ext cx="6375271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27002 IMPLEMENTATION GUIDANCE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16825</TotalTime>
  <Words>305</Words>
  <Application>Microsoft Office PowerPoint</Application>
  <PresentationFormat>On-screen Show 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How to Use ISO27002:2013</vt:lpstr>
      <vt:lpstr>How to Use ISO27002:2013</vt:lpstr>
      <vt:lpstr>How to Use ISO27002:2013</vt:lpstr>
      <vt:lpstr>How to Use ISO27002:2013</vt:lpstr>
      <vt:lpstr>How to Use ISO27002:2013</vt:lpstr>
      <vt:lpstr>How to Use ISO27002:2013</vt:lpstr>
      <vt:lpstr>How to Use ISO27002:2013</vt:lpstr>
      <vt:lpstr>How to Use ISO27002:2013</vt:lpstr>
      <vt:lpstr>How to Use ISO27002:2013</vt:lpstr>
      <vt:lpstr>How to Use ISO27002:2013</vt:lpstr>
      <vt:lpstr>How to Use ISO27002:2013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1304</cp:revision>
  <cp:lastPrinted>2017-07-15T17:14:51Z</cp:lastPrinted>
  <dcterms:modified xsi:type="dcterms:W3CDTF">2017-07-20T12:42:40Z</dcterms:modified>
</cp:coreProperties>
</file>