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72" r:id="rId2"/>
    <p:sldId id="373" r:id="rId3"/>
    <p:sldId id="374" r:id="rId4"/>
    <p:sldId id="375" r:id="rId5"/>
    <p:sldId id="376" r:id="rId6"/>
    <p:sldId id="377" r:id="rId7"/>
    <p:sldId id="378" r:id="rId8"/>
    <p:sldId id="379" r:id="rId9"/>
    <p:sldId id="380" r:id="rId10"/>
    <p:sldId id="38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26" autoAdjust="0"/>
    <p:restoredTop sz="94660"/>
  </p:normalViewPr>
  <p:slideViewPr>
    <p:cSldViewPr snapToGrid="0">
      <p:cViewPr varScale="1">
        <p:scale>
          <a:sx n="55" d="100"/>
          <a:sy n="55" d="100"/>
        </p:scale>
        <p:origin x="90" y="34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20-Jul-17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20-Jul-17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20-Jul-17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20-Jul-17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20-Jul-17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20-Jul-17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177850"/>
            <a:ext cx="3989710" cy="4980233"/>
          </a:xfrm>
        </p:spPr>
        <p:txBody>
          <a:bodyPr>
            <a:noAutofit/>
          </a:bodyPr>
          <a:lstStyle/>
          <a:p>
            <a:r>
              <a:rPr lang="en-US" sz="2600" dirty="0" smtClean="0">
                <a:latin typeface="Candara" panose="020E0502030303020204" pitchFamily="34" charset="0"/>
                <a:cs typeface="Arial"/>
              </a:rPr>
              <a:t>PCI Data Security Standard (DSS):</a:t>
            </a:r>
          </a:p>
          <a:p>
            <a:pPr lvl="1"/>
            <a:r>
              <a:rPr lang="en-US" sz="2600" dirty="0" smtClean="0">
                <a:latin typeface="Candara" panose="020E0502030303020204" pitchFamily="34" charset="0"/>
              </a:rPr>
              <a:t>Designed to ensure that ALL companies that </a:t>
            </a:r>
            <a:r>
              <a:rPr lang="en-US" sz="2600" dirty="0">
                <a:latin typeface="Candara" panose="020E0502030303020204" pitchFamily="34" charset="0"/>
              </a:rPr>
              <a:t>accept, process, store or transmit credit card </a:t>
            </a:r>
            <a:r>
              <a:rPr lang="en-US" sz="2600" dirty="0" smtClean="0">
                <a:latin typeface="Candara" panose="020E0502030303020204" pitchFamily="34" charset="0"/>
              </a:rPr>
              <a:t>info </a:t>
            </a:r>
            <a:r>
              <a:rPr lang="en-US" sz="2600" dirty="0">
                <a:latin typeface="Candara" panose="020E0502030303020204" pitchFamily="34" charset="0"/>
              </a:rPr>
              <a:t>maintain a secure </a:t>
            </a:r>
            <a:r>
              <a:rPr lang="en-US" sz="2600" dirty="0" smtClean="0">
                <a:latin typeface="Candara" panose="020E0502030303020204" pitchFamily="34" charset="0"/>
              </a:rPr>
              <a:t>environment</a:t>
            </a:r>
          </a:p>
          <a:p>
            <a:pPr lvl="1"/>
            <a:r>
              <a:rPr lang="en-US" sz="2600" dirty="0" smtClean="0">
                <a:latin typeface="Candara" panose="020E0502030303020204" pitchFamily="34" charset="0"/>
                <a:cs typeface="Arial"/>
              </a:rPr>
              <a:t>Managed by Security Standards Council</a:t>
            </a:r>
          </a:p>
          <a:p>
            <a:pPr lvl="1"/>
            <a:endParaRPr lang="en-US" sz="2200" dirty="0">
              <a:latin typeface="Candara" panose="020E0502030303020204" pitchFamily="34" charset="0"/>
              <a:cs typeface="Arial"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sp>
        <p:nvSpPr>
          <p:cNvPr id="4" name="Rectangle 3"/>
          <p:cNvSpPr/>
          <p:nvPr/>
        </p:nvSpPr>
        <p:spPr>
          <a:xfrm>
            <a:off x="4823873" y="5772464"/>
            <a:ext cx="3846394" cy="646331"/>
          </a:xfrm>
          <a:prstGeom prst="rect">
            <a:avLst/>
          </a:prstGeom>
        </p:spPr>
        <p:txBody>
          <a:bodyPr wrap="square">
            <a:spAutoFit/>
          </a:bodyPr>
          <a:lstStyle/>
          <a:p>
            <a:r>
              <a:rPr lang="en-US" dirty="0"/>
              <a:t>https://www.pcicomplianceguide.org/pci-faqs-2/</a:t>
            </a:r>
          </a:p>
        </p:txBody>
      </p:sp>
      <p:pic>
        <p:nvPicPr>
          <p:cNvPr id="6146" name="Picture 2" descr="Image result for pc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92" y="1560433"/>
            <a:ext cx="1152754" cy="34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89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pitchFamily="34" charset="0"/>
              </a:rPr>
              <a:t>PCI is specific to the card environment to protect cardholder data</a:t>
            </a:r>
          </a:p>
          <a:p>
            <a:r>
              <a:rPr lang="en-US" sz="2600" dirty="0" smtClean="0">
                <a:latin typeface="Candara" panose="020E0502030303020204" pitchFamily="34" charset="0"/>
                <a:cs typeface="Arial" pitchFamily="34" charset="0"/>
              </a:rPr>
              <a:t>PCI controls are very specific and in-depth compared to generic and high-level controls of ISO27001</a:t>
            </a:r>
            <a:endParaRPr lang="en-US" sz="2600" dirty="0">
              <a:latin typeface="Candara" panose="020E0502030303020204" pitchFamily="34" charset="0"/>
              <a:cs typeface="Arial"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sp>
        <p:nvSpPr>
          <p:cNvPr id="3" name="TextBox 2"/>
          <p:cNvSpPr txBox="1"/>
          <p:nvPr/>
        </p:nvSpPr>
        <p:spPr>
          <a:xfrm>
            <a:off x="2224585" y="5308979"/>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58096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002000"/>
            <a:ext cx="3989710" cy="4980233"/>
          </a:xfrm>
        </p:spPr>
        <p:txBody>
          <a:bodyPr>
            <a:noAutofit/>
          </a:bodyPr>
          <a:lstStyle/>
          <a:p>
            <a:r>
              <a:rPr lang="en-US" sz="2600" dirty="0" smtClean="0">
                <a:latin typeface="Candara" panose="020E0502030303020204" pitchFamily="34" charset="0"/>
                <a:cs typeface="Arial" pitchFamily="34" charset="0"/>
              </a:rPr>
              <a:t>PCI DSS:</a:t>
            </a:r>
          </a:p>
          <a:p>
            <a:pPr lvl="1"/>
            <a:r>
              <a:rPr lang="en-US" sz="2600" dirty="0" smtClean="0">
                <a:latin typeface="Candara" panose="020E0502030303020204" pitchFamily="34" charset="0"/>
              </a:rPr>
              <a:t>SSC is an independent </a:t>
            </a:r>
            <a:r>
              <a:rPr lang="en-US" sz="2600" dirty="0">
                <a:latin typeface="Candara" panose="020E0502030303020204" pitchFamily="34" charset="0"/>
              </a:rPr>
              <a:t>body that was created by the major payment card brands (Visa, MasterCard, American Express, Discover and </a:t>
            </a:r>
            <a:r>
              <a:rPr lang="en-US" sz="2600" dirty="0" smtClean="0">
                <a:latin typeface="Candara" panose="020E0502030303020204" pitchFamily="34" charset="0"/>
              </a:rPr>
              <a:t>JCB</a:t>
            </a:r>
          </a:p>
          <a:p>
            <a:pPr lvl="1"/>
            <a:r>
              <a:rPr lang="en-US" sz="2600" dirty="0" smtClean="0">
                <a:latin typeface="Candara" panose="020E0502030303020204" pitchFamily="34" charset="0"/>
                <a:cs typeface="Arial" pitchFamily="34" charset="0"/>
              </a:rPr>
              <a:t>6 Broad goals and 12 requirements</a:t>
            </a:r>
            <a:endParaRPr lang="en-US" sz="2600" dirty="0">
              <a:latin typeface="Candara" panose="020E0502030303020204" pitchFamily="34" charset="0"/>
              <a:cs typeface="Arial"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sp>
        <p:nvSpPr>
          <p:cNvPr id="3" name="TextBox 2"/>
          <p:cNvSpPr txBox="1"/>
          <p:nvPr/>
        </p:nvSpPr>
        <p:spPr>
          <a:xfrm>
            <a:off x="4893971" y="5510592"/>
            <a:ext cx="3717766" cy="1077218"/>
          </a:xfrm>
          <a:prstGeom prst="rect">
            <a:avLst/>
          </a:prstGeom>
          <a:noFill/>
        </p:spPr>
        <p:txBody>
          <a:bodyPr wrap="square" rtlCol="0">
            <a:spAutoFit/>
          </a:bodyPr>
          <a:lstStyle/>
          <a:p>
            <a:r>
              <a:rPr lang="en-US" sz="1600" dirty="0" smtClean="0"/>
              <a:t>REF: PCI Best Practices  For Implementing Security Awareness; https</a:t>
            </a:r>
            <a:r>
              <a:rPr lang="en-US" sz="1600" dirty="0"/>
              <a:t>://www.pcisecuritystandards.org/documents</a:t>
            </a:r>
            <a:r>
              <a:rPr lang="en-US" sz="1200" dirty="0"/>
              <a:t>/</a:t>
            </a:r>
          </a:p>
        </p:txBody>
      </p:sp>
      <p:pic>
        <p:nvPicPr>
          <p:cNvPr id="8" name="Picture 2" descr="Image result for pc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037" y="1039992"/>
            <a:ext cx="1644267" cy="49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7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26" y="1570095"/>
            <a:ext cx="7667846" cy="3848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126760" y="5628068"/>
            <a:ext cx="5195279" cy="646331"/>
          </a:xfrm>
          <a:prstGeom prst="rect">
            <a:avLst/>
          </a:prstGeom>
        </p:spPr>
        <p:txBody>
          <a:bodyPr wrap="square">
            <a:spAutoFit/>
          </a:bodyPr>
          <a:lstStyle/>
          <a:p>
            <a:r>
              <a:rPr lang="en-US" b="1" dirty="0"/>
              <a:t>https://</a:t>
            </a:r>
            <a:r>
              <a:rPr lang="en-US" b="1" dirty="0" smtClean="0"/>
              <a:t>www.pcisecuritystandards.org/documents/PCI%20SSC%20Quick%20Reference%20Guide.pdf</a:t>
            </a:r>
            <a:endParaRPr lang="en-US" b="1" dirty="0"/>
          </a:p>
        </p:txBody>
      </p:sp>
      <p:pic>
        <p:nvPicPr>
          <p:cNvPr id="9" name="Picture 2" descr="Image result for pc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532" y="2429669"/>
            <a:ext cx="1363014" cy="40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14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sp>
        <p:nvSpPr>
          <p:cNvPr id="5" name="Rectangle 4"/>
          <p:cNvSpPr/>
          <p:nvPr/>
        </p:nvSpPr>
        <p:spPr>
          <a:xfrm>
            <a:off x="1076515" y="5845372"/>
            <a:ext cx="7268998" cy="584775"/>
          </a:xfrm>
          <a:prstGeom prst="rect">
            <a:avLst/>
          </a:prstGeom>
        </p:spPr>
        <p:txBody>
          <a:bodyPr wrap="square">
            <a:spAutoFit/>
          </a:bodyPr>
          <a:lstStyle/>
          <a:p>
            <a:r>
              <a:rPr lang="en-US" sz="1600" b="1" dirty="0"/>
              <a:t>https://www.pcisecuritystandards.org/documents/PCI%20SSC%20Quick%20Reference%20Guide.pdf</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5" y="1059721"/>
            <a:ext cx="7268998" cy="4908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pc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345" y="2450454"/>
            <a:ext cx="1363014" cy="40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57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35" y="1473958"/>
            <a:ext cx="7927074" cy="204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pc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061" y="1857692"/>
            <a:ext cx="1363014" cy="4099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0735" y="2267596"/>
            <a:ext cx="2282590" cy="1349061"/>
          </a:xfrm>
          <a:prstGeom prst="rect">
            <a:avLst/>
          </a:prstGeom>
          <a:noFill/>
          <a:ln w="76200">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2129051" y="3780430"/>
            <a:ext cx="873456" cy="1364776"/>
          </a:xfrm>
          <a:prstGeom prst="straightConnector1">
            <a:avLst/>
          </a:prstGeom>
          <a:ln w="57150">
            <a:prstDash val="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38233" y="5145200"/>
            <a:ext cx="3308919" cy="707886"/>
          </a:xfrm>
          <a:prstGeom prst="rect">
            <a:avLst/>
          </a:prstGeom>
          <a:solidFill>
            <a:schemeClr val="accent1"/>
          </a:solidFill>
        </p:spPr>
        <p:txBody>
          <a:bodyPr wrap="none" rtlCol="0">
            <a:spAutoFit/>
          </a:bodyPr>
          <a:lstStyle/>
          <a:p>
            <a:r>
              <a:rPr lang="en-US" sz="4000" dirty="0" smtClean="0">
                <a:solidFill>
                  <a:schemeClr val="bg1"/>
                </a:solidFill>
              </a:rPr>
              <a:t>REQUIREMENT</a:t>
            </a:r>
            <a:endParaRPr lang="en-US" sz="4000" dirty="0">
              <a:solidFill>
                <a:schemeClr val="bg1"/>
              </a:solidFill>
            </a:endParaRPr>
          </a:p>
        </p:txBody>
      </p:sp>
    </p:spTree>
    <p:extLst>
      <p:ext uri="{BB962C8B-B14F-4D97-AF65-F5344CB8AC3E}">
        <p14:creationId xmlns:p14="http://schemas.microsoft.com/office/powerpoint/2010/main" val="2866181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35" y="1473958"/>
            <a:ext cx="7927074" cy="204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pc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061" y="1857692"/>
            <a:ext cx="1363014" cy="4099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29552" y="1473958"/>
            <a:ext cx="3302758" cy="1023582"/>
          </a:xfrm>
          <a:prstGeom prst="rect">
            <a:avLst/>
          </a:prstGeom>
          <a:noFill/>
          <a:ln w="76200">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3002507" y="2674961"/>
            <a:ext cx="1091821" cy="2470245"/>
          </a:xfrm>
          <a:prstGeom prst="straightConnector1">
            <a:avLst/>
          </a:prstGeom>
          <a:ln w="76200">
            <a:prstDash val="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89727" y="5145200"/>
            <a:ext cx="4869346" cy="707886"/>
          </a:xfrm>
          <a:prstGeom prst="rect">
            <a:avLst/>
          </a:prstGeom>
          <a:solidFill>
            <a:schemeClr val="accent1"/>
          </a:solidFill>
        </p:spPr>
        <p:txBody>
          <a:bodyPr wrap="none" rtlCol="0">
            <a:spAutoFit/>
          </a:bodyPr>
          <a:lstStyle/>
          <a:p>
            <a:r>
              <a:rPr lang="en-US" sz="4000" dirty="0" smtClean="0">
                <a:solidFill>
                  <a:schemeClr val="bg1"/>
                </a:solidFill>
              </a:rPr>
              <a:t>TESTING PROCEDURES</a:t>
            </a:r>
            <a:endParaRPr lang="en-US" sz="4000" dirty="0">
              <a:solidFill>
                <a:schemeClr val="bg1"/>
              </a:solidFill>
            </a:endParaRPr>
          </a:p>
        </p:txBody>
      </p:sp>
    </p:spTree>
    <p:extLst>
      <p:ext uri="{BB962C8B-B14F-4D97-AF65-F5344CB8AC3E}">
        <p14:creationId xmlns:p14="http://schemas.microsoft.com/office/powerpoint/2010/main" val="33520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35" y="1473958"/>
            <a:ext cx="7927074" cy="204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pc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061" y="1857692"/>
            <a:ext cx="1363014" cy="4099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41241" y="2267596"/>
            <a:ext cx="2696567" cy="1226230"/>
          </a:xfrm>
          <a:prstGeom prst="rect">
            <a:avLst/>
          </a:prstGeom>
          <a:noFill/>
          <a:ln w="76200">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3002507" y="3493826"/>
            <a:ext cx="2743200" cy="1651381"/>
          </a:xfrm>
          <a:prstGeom prst="straightConnector1">
            <a:avLst/>
          </a:prstGeom>
          <a:ln w="76200">
            <a:prstDash val="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89727" y="5145200"/>
            <a:ext cx="2427781" cy="707886"/>
          </a:xfrm>
          <a:prstGeom prst="rect">
            <a:avLst/>
          </a:prstGeom>
          <a:solidFill>
            <a:schemeClr val="accent1"/>
          </a:solidFill>
        </p:spPr>
        <p:txBody>
          <a:bodyPr wrap="none" rtlCol="0">
            <a:spAutoFit/>
          </a:bodyPr>
          <a:lstStyle/>
          <a:p>
            <a:r>
              <a:rPr lang="en-US" sz="4000" dirty="0" smtClean="0">
                <a:solidFill>
                  <a:schemeClr val="bg1"/>
                </a:solidFill>
              </a:rPr>
              <a:t>GUIDANCE</a:t>
            </a:r>
            <a:endParaRPr lang="en-US" sz="4000" dirty="0">
              <a:solidFill>
                <a:schemeClr val="bg1"/>
              </a:solidFill>
            </a:endParaRPr>
          </a:p>
        </p:txBody>
      </p:sp>
    </p:spTree>
    <p:extLst>
      <p:ext uri="{BB962C8B-B14F-4D97-AF65-F5344CB8AC3E}">
        <p14:creationId xmlns:p14="http://schemas.microsoft.com/office/powerpoint/2010/main" val="4155663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4264749868"/>
              </p:ext>
            </p:extLst>
          </p:nvPr>
        </p:nvGraphicFramePr>
        <p:xfrm>
          <a:off x="627793" y="1260520"/>
          <a:ext cx="7956647" cy="5291768"/>
        </p:xfrm>
        <a:graphic>
          <a:graphicData uri="http://schemas.openxmlformats.org/drawingml/2006/table">
            <a:tbl>
              <a:tblPr firstRow="1" bandRow="1">
                <a:tableStyleId>{5C22544A-7EE6-4342-B048-85BDC9FD1C3A}</a:tableStyleId>
              </a:tblPr>
              <a:tblGrid>
                <a:gridCol w="1635689"/>
                <a:gridCol w="3668742"/>
                <a:gridCol w="2652216"/>
              </a:tblGrid>
              <a:tr h="445448">
                <a:tc>
                  <a:txBody>
                    <a:bodyPr/>
                    <a:lstStyle/>
                    <a:p>
                      <a:pPr algn="ctr"/>
                      <a:r>
                        <a:rPr lang="en-US" sz="2000" dirty="0" smtClean="0"/>
                        <a:t>REQMT</a:t>
                      </a:r>
                      <a:endParaRPr lang="en-US" sz="2000" dirty="0"/>
                    </a:p>
                  </a:txBody>
                  <a:tcPr anchor="ctr"/>
                </a:tc>
                <a:tc>
                  <a:txBody>
                    <a:bodyPr/>
                    <a:lstStyle/>
                    <a:p>
                      <a:pPr algn="ctr"/>
                      <a:r>
                        <a:rPr lang="en-US" sz="2000" dirty="0" smtClean="0"/>
                        <a:t>TEST PROCEDURES</a:t>
                      </a:r>
                      <a:endParaRPr lang="en-US" sz="2000" dirty="0"/>
                    </a:p>
                  </a:txBody>
                  <a:tcPr anchor="ctr"/>
                </a:tc>
                <a:tc>
                  <a:txBody>
                    <a:bodyPr/>
                    <a:lstStyle/>
                    <a:p>
                      <a:pPr algn="ctr"/>
                      <a:r>
                        <a:rPr lang="en-US" sz="2000" dirty="0" smtClean="0"/>
                        <a:t>GUIDANCE</a:t>
                      </a:r>
                      <a:endParaRPr lang="en-US" sz="2000" dirty="0"/>
                    </a:p>
                  </a:txBody>
                  <a:tcPr anchor="ctr"/>
                </a:tc>
              </a:tr>
              <a:tr h="415816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i="0" u="none" strike="noStrike" kern="1200" baseline="0" dirty="0" smtClean="0">
                          <a:solidFill>
                            <a:schemeClr val="dk1"/>
                          </a:solidFill>
                          <a:latin typeface="+mn-lt"/>
                          <a:ea typeface="+mn-ea"/>
                          <a:cs typeface="+mn-cs"/>
                        </a:rPr>
                        <a:t>7.1.4 </a:t>
                      </a:r>
                      <a:r>
                        <a:rPr lang="en-US" sz="2400" b="0" i="0" u="none" strike="noStrike" kern="1200" baseline="0" dirty="0" smtClean="0">
                          <a:solidFill>
                            <a:schemeClr val="dk1"/>
                          </a:solidFill>
                          <a:latin typeface="+mn-lt"/>
                          <a:ea typeface="+mn-ea"/>
                          <a:cs typeface="+mn-cs"/>
                        </a:rPr>
                        <a:t>Require documented approval by authorized parties specifying required privileges. </a:t>
                      </a:r>
                      <a:endParaRPr lang="en-US" sz="2400" dirty="0"/>
                    </a:p>
                  </a:txBody>
                  <a:tcPr/>
                </a:tc>
                <a:tc>
                  <a:txBody>
                    <a:bodyPr/>
                    <a:lstStyle/>
                    <a:p>
                      <a:r>
                        <a:rPr lang="en-US" sz="2400" b="1" i="0" u="none" strike="noStrike" kern="1200" baseline="0" dirty="0" smtClean="0">
                          <a:solidFill>
                            <a:schemeClr val="dk1"/>
                          </a:solidFill>
                          <a:latin typeface="+mn-lt"/>
                          <a:ea typeface="+mn-ea"/>
                          <a:cs typeface="+mn-cs"/>
                        </a:rPr>
                        <a:t>7.1.4 </a:t>
                      </a:r>
                      <a:r>
                        <a:rPr lang="en-US" sz="2400" b="0" i="0" u="none" strike="noStrike" kern="1200" baseline="0" dirty="0" smtClean="0">
                          <a:solidFill>
                            <a:schemeClr val="dk1"/>
                          </a:solidFill>
                          <a:latin typeface="+mn-lt"/>
                          <a:ea typeface="+mn-ea"/>
                          <a:cs typeface="+mn-cs"/>
                        </a:rPr>
                        <a:t>Select a sample of user IDs &amp; compare with documented approvals to verify that: </a:t>
                      </a:r>
                    </a:p>
                    <a:p>
                      <a:r>
                        <a:rPr lang="en-US" sz="2400" b="0" i="0" u="none" strike="noStrike" kern="1200" baseline="0" dirty="0" smtClean="0">
                          <a:solidFill>
                            <a:schemeClr val="dk1"/>
                          </a:solidFill>
                          <a:latin typeface="+mn-lt"/>
                          <a:ea typeface="+mn-ea"/>
                          <a:cs typeface="+mn-cs"/>
                        </a:rPr>
                        <a:t>-Documented approval exists for the assigned privileges </a:t>
                      </a:r>
                    </a:p>
                    <a:p>
                      <a:r>
                        <a:rPr lang="en-US" sz="2400" b="0" i="0" u="none" strike="noStrike" kern="1200" baseline="0" dirty="0" smtClean="0">
                          <a:solidFill>
                            <a:schemeClr val="dk1"/>
                          </a:solidFill>
                          <a:latin typeface="+mn-lt"/>
                          <a:ea typeface="+mn-ea"/>
                          <a:cs typeface="+mn-cs"/>
                        </a:rPr>
                        <a:t>-The approval was by authorized parties </a:t>
                      </a:r>
                    </a:p>
                    <a:p>
                      <a:r>
                        <a:rPr lang="en-US" sz="2400" b="0" i="0" u="none" strike="noStrike" kern="1200" baseline="0" dirty="0" smtClean="0">
                          <a:solidFill>
                            <a:schemeClr val="dk1"/>
                          </a:solidFill>
                          <a:latin typeface="+mn-lt"/>
                          <a:ea typeface="+mn-ea"/>
                          <a:cs typeface="+mn-cs"/>
                        </a:rPr>
                        <a:t>-That specified privileges match the roles assigned to the individual.</a:t>
                      </a:r>
                      <a:endParaRPr lang="en-US" sz="24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mn-lt"/>
                          <a:ea typeface="+mn-ea"/>
                          <a:cs typeface="+mn-cs"/>
                        </a:rPr>
                        <a:t>Documented approval (for example, in writing or electronically) assures that those with access and privileges are known and authorized by management, and that their access is necessary for their job function. </a:t>
                      </a:r>
                      <a:endParaRPr lang="en-US" sz="2400" dirty="0"/>
                    </a:p>
                  </a:txBody>
                  <a:tcPr anchor="ctr"/>
                </a:tc>
              </a:tr>
            </a:tbl>
          </a:graphicData>
        </a:graphic>
      </p:graphicFrame>
    </p:spTree>
    <p:extLst>
      <p:ext uri="{BB962C8B-B14F-4D97-AF65-F5344CB8AC3E}">
        <p14:creationId xmlns:p14="http://schemas.microsoft.com/office/powerpoint/2010/main" val="1511066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PCI DSS V3</a:t>
            </a:r>
            <a:endParaRPr lang="en-US" sz="2800" dirty="0">
              <a:solidFill>
                <a:srgbClr val="002060"/>
              </a:solidFill>
              <a:latin typeface="Candara" panose="020E0502030303020204" pitchFamily="34" charset="0"/>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09344446"/>
              </p:ext>
            </p:extLst>
          </p:nvPr>
        </p:nvGraphicFramePr>
        <p:xfrm>
          <a:off x="627793" y="1260520"/>
          <a:ext cx="7956647" cy="4615369"/>
        </p:xfrm>
        <a:graphic>
          <a:graphicData uri="http://schemas.openxmlformats.org/drawingml/2006/table">
            <a:tbl>
              <a:tblPr firstRow="1" bandRow="1">
                <a:tableStyleId>{5C22544A-7EE6-4342-B048-85BDC9FD1C3A}</a:tableStyleId>
              </a:tblPr>
              <a:tblGrid>
                <a:gridCol w="1635689"/>
                <a:gridCol w="3113736"/>
                <a:gridCol w="3207222"/>
              </a:tblGrid>
              <a:tr h="445448">
                <a:tc>
                  <a:txBody>
                    <a:bodyPr/>
                    <a:lstStyle/>
                    <a:p>
                      <a:pPr algn="ctr"/>
                      <a:r>
                        <a:rPr lang="en-US" sz="2400" dirty="0" smtClean="0"/>
                        <a:t>REQMT</a:t>
                      </a:r>
                      <a:endParaRPr lang="en-US" sz="2400" dirty="0"/>
                    </a:p>
                  </a:txBody>
                  <a:tcPr anchor="ctr"/>
                </a:tc>
                <a:tc>
                  <a:txBody>
                    <a:bodyPr/>
                    <a:lstStyle/>
                    <a:p>
                      <a:pPr algn="ctr"/>
                      <a:r>
                        <a:rPr lang="en-US" sz="2400" dirty="0" smtClean="0"/>
                        <a:t>TEST PROCEDURES</a:t>
                      </a:r>
                      <a:endParaRPr lang="en-US" sz="2400" dirty="0"/>
                    </a:p>
                  </a:txBody>
                  <a:tcPr anchor="ctr"/>
                </a:tc>
                <a:tc>
                  <a:txBody>
                    <a:bodyPr/>
                    <a:lstStyle/>
                    <a:p>
                      <a:pPr algn="ctr"/>
                      <a:r>
                        <a:rPr lang="en-US" sz="2400" dirty="0" smtClean="0"/>
                        <a:t>GUIDANCE</a:t>
                      </a:r>
                      <a:endParaRPr lang="en-US" sz="2400" dirty="0"/>
                    </a:p>
                  </a:txBody>
                  <a:tcPr anchor="ctr"/>
                </a:tc>
              </a:tr>
              <a:tr h="4158169">
                <a:tc>
                  <a:txBody>
                    <a:bodyPr/>
                    <a:lstStyle/>
                    <a:p>
                      <a:r>
                        <a:rPr lang="en-US" sz="2400" b="1" i="0" u="none" strike="noStrike" kern="1200" baseline="0" dirty="0" smtClean="0">
                          <a:solidFill>
                            <a:schemeClr val="dk1"/>
                          </a:solidFill>
                          <a:latin typeface="+mn-lt"/>
                          <a:ea typeface="+mn-ea"/>
                          <a:cs typeface="+mn-cs"/>
                        </a:rPr>
                        <a:t>8.1.4 </a:t>
                      </a:r>
                      <a:r>
                        <a:rPr lang="en-US" sz="2400" b="0" i="0" u="none" strike="noStrike" kern="1200" baseline="0" dirty="0" smtClean="0">
                          <a:solidFill>
                            <a:schemeClr val="dk1"/>
                          </a:solidFill>
                          <a:latin typeface="+mn-lt"/>
                          <a:ea typeface="+mn-ea"/>
                          <a:cs typeface="+mn-cs"/>
                        </a:rPr>
                        <a:t>Remove/ disable inactive user accounts within 90 days. </a:t>
                      </a:r>
                    </a:p>
                  </a:txBody>
                  <a:tcPr/>
                </a:tc>
                <a:tc>
                  <a:txBody>
                    <a:bodyPr/>
                    <a:lstStyle/>
                    <a:p>
                      <a:r>
                        <a:rPr lang="en-US" sz="2400" b="1" i="0" u="none" strike="noStrike" kern="1200" baseline="0" dirty="0" smtClean="0">
                          <a:solidFill>
                            <a:schemeClr val="dk1"/>
                          </a:solidFill>
                          <a:latin typeface="+mn-lt"/>
                          <a:ea typeface="+mn-ea"/>
                          <a:cs typeface="+mn-cs"/>
                        </a:rPr>
                        <a:t>8.1.4 </a:t>
                      </a:r>
                      <a:r>
                        <a:rPr lang="en-US" sz="2400" b="0" i="0" u="none" strike="noStrike" kern="1200" baseline="0" dirty="0" smtClean="0">
                          <a:solidFill>
                            <a:schemeClr val="dk1"/>
                          </a:solidFill>
                          <a:latin typeface="+mn-lt"/>
                          <a:ea typeface="+mn-ea"/>
                          <a:cs typeface="+mn-cs"/>
                        </a:rPr>
                        <a:t>Observe user accounts to verify that any inactive accounts over 90 days old are either removed or disabled. 	</a:t>
                      </a:r>
                    </a:p>
                  </a:txBody>
                  <a:tcPr/>
                </a:tc>
                <a:tc>
                  <a:txBody>
                    <a:bodyPr/>
                    <a:lstStyle/>
                    <a:p>
                      <a:r>
                        <a:rPr lang="en-US" sz="2400" b="0" i="0" u="none" strike="noStrike" kern="1200" baseline="0" dirty="0" smtClean="0">
                          <a:solidFill>
                            <a:schemeClr val="dk1"/>
                          </a:solidFill>
                          <a:latin typeface="+mn-lt"/>
                          <a:ea typeface="+mn-ea"/>
                          <a:cs typeface="+mn-cs"/>
                        </a:rPr>
                        <a:t>Accounts that are not used regularly are often targets of attack since it is less likely that any changes (such as a changed password) will be noticed. As such, these accounts may be more easily exploited and used to access cardholder data. 	</a:t>
                      </a:r>
                    </a:p>
                  </a:txBody>
                  <a:tcPr anchor="ctr"/>
                </a:tc>
              </a:tr>
            </a:tbl>
          </a:graphicData>
        </a:graphic>
      </p:graphicFrame>
    </p:spTree>
    <p:extLst>
      <p:ext uri="{BB962C8B-B14F-4D97-AF65-F5344CB8AC3E}">
        <p14:creationId xmlns:p14="http://schemas.microsoft.com/office/powerpoint/2010/main" val="9231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16864</TotalTime>
  <Words>348</Words>
  <Application>Microsoft Office PowerPoint</Application>
  <PresentationFormat>On-screen Show (4:3)</PresentationFormat>
  <Paragraphs>61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Candara</vt:lpstr>
      <vt:lpstr>Office Theme</vt:lpstr>
      <vt:lpstr>PCI DSS V3</vt:lpstr>
      <vt:lpstr>PCI DSS V3</vt:lpstr>
      <vt:lpstr>PCI DSS V3</vt:lpstr>
      <vt:lpstr>PCI DSS V3</vt:lpstr>
      <vt:lpstr>PCI DSS V3</vt:lpstr>
      <vt:lpstr>PCI DSS V3</vt:lpstr>
      <vt:lpstr>PCI DSS V3</vt:lpstr>
      <vt:lpstr>PCI DSS V3</vt:lpstr>
      <vt:lpstr>PCI DSS V3</vt:lpstr>
      <vt:lpstr>PCI DSS V3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1311</cp:revision>
  <cp:lastPrinted>2017-07-15T17:14:51Z</cp:lastPrinted>
  <dcterms:modified xsi:type="dcterms:W3CDTF">2017-07-20T12:45:14Z</dcterms:modified>
</cp:coreProperties>
</file>