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72" r:id="rId2"/>
    <p:sldId id="373" r:id="rId3"/>
    <p:sldId id="374" r:id="rId4"/>
    <p:sldId id="375" r:id="rId5"/>
    <p:sldId id="376" r:id="rId6"/>
    <p:sldId id="378" r:id="rId7"/>
    <p:sldId id="377" r:id="rId8"/>
    <p:sldId id="379" r:id="rId9"/>
    <p:sldId id="380" r:id="rId10"/>
    <p:sldId id="381" r:id="rId11"/>
    <p:sldId id="382" r:id="rId12"/>
    <p:sldId id="384" r:id="rId13"/>
    <p:sldId id="38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55" d="100"/>
          <a:sy n="55" d="100"/>
        </p:scale>
        <p:origin x="90" y="294"/>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66E68-660D-4BB6-BBBC-3ED0AB5607BA}" type="doc">
      <dgm:prSet loTypeId="urn:microsoft.com/office/officeart/2005/8/layout/radial4" loCatId="relationship" qsTypeId="urn:microsoft.com/office/officeart/2005/8/quickstyle/simple1" qsCatId="simple" csTypeId="urn:microsoft.com/office/officeart/2005/8/colors/colorful5" csCatId="colorful" phldr="1"/>
      <dgm:spPr/>
      <dgm:t>
        <a:bodyPr/>
        <a:lstStyle/>
        <a:p>
          <a:endParaRPr lang="en-US"/>
        </a:p>
      </dgm:t>
    </dgm:pt>
    <dgm:pt modelId="{E5C51B24-17D7-4996-9F7C-F902EEA26294}">
      <dgm:prSet phldrT="[Text]" custT="1"/>
      <dgm:spPr/>
      <dgm:t>
        <a:bodyPr/>
        <a:lstStyle/>
        <a:p>
          <a:r>
            <a:rPr lang="en-US" sz="2800" dirty="0" smtClean="0">
              <a:solidFill>
                <a:schemeClr val="tx1"/>
              </a:solidFill>
            </a:rPr>
            <a:t>BEST CONTROL GUIDANCE</a:t>
          </a:r>
          <a:endParaRPr lang="en-US" sz="2800" dirty="0">
            <a:solidFill>
              <a:schemeClr val="tx1"/>
            </a:solidFill>
          </a:endParaRPr>
        </a:p>
      </dgm:t>
    </dgm:pt>
    <dgm:pt modelId="{8635D31E-44E3-4E7A-813E-AB28740A3939}" type="parTrans" cxnId="{97A43B38-039A-4ADC-AC7C-CA722B57275A}">
      <dgm:prSet/>
      <dgm:spPr/>
      <dgm:t>
        <a:bodyPr/>
        <a:lstStyle/>
        <a:p>
          <a:endParaRPr lang="en-US" sz="2000"/>
        </a:p>
      </dgm:t>
    </dgm:pt>
    <dgm:pt modelId="{77A76C39-1660-46B4-A6B8-8D9855820F2E}" type="sibTrans" cxnId="{97A43B38-039A-4ADC-AC7C-CA722B57275A}">
      <dgm:prSet/>
      <dgm:spPr/>
      <dgm:t>
        <a:bodyPr/>
        <a:lstStyle/>
        <a:p>
          <a:endParaRPr lang="en-US" sz="2000"/>
        </a:p>
      </dgm:t>
    </dgm:pt>
    <dgm:pt modelId="{1E499452-F9AC-484F-B7AF-6AB93EBB8052}">
      <dgm:prSet phldrT="[Text]" custT="1"/>
      <dgm:spPr/>
      <dgm:t>
        <a:bodyPr/>
        <a:lstStyle/>
        <a:p>
          <a:r>
            <a:rPr lang="en-US" sz="3200" dirty="0" smtClean="0">
              <a:solidFill>
                <a:schemeClr val="tx1"/>
              </a:solidFill>
            </a:rPr>
            <a:t>27001</a:t>
          </a:r>
        </a:p>
        <a:p>
          <a:r>
            <a:rPr lang="en-US" sz="3200" dirty="0" smtClean="0">
              <a:solidFill>
                <a:schemeClr val="tx1"/>
              </a:solidFill>
            </a:rPr>
            <a:t>What to do ?</a:t>
          </a:r>
          <a:endParaRPr lang="en-US" sz="3200" dirty="0">
            <a:solidFill>
              <a:schemeClr val="tx1"/>
            </a:solidFill>
          </a:endParaRPr>
        </a:p>
      </dgm:t>
    </dgm:pt>
    <dgm:pt modelId="{72406E7B-6E0C-42D7-80C4-9E77D310E952}" type="parTrans" cxnId="{0B891955-03DE-493B-A5E6-E51E60746817}">
      <dgm:prSet/>
      <dgm:spPr/>
      <dgm:t>
        <a:bodyPr/>
        <a:lstStyle/>
        <a:p>
          <a:endParaRPr lang="en-US" sz="2000"/>
        </a:p>
      </dgm:t>
    </dgm:pt>
    <dgm:pt modelId="{BF768557-C9F7-42A1-AF4E-0ADEC88B127B}" type="sibTrans" cxnId="{0B891955-03DE-493B-A5E6-E51E60746817}">
      <dgm:prSet/>
      <dgm:spPr/>
      <dgm:t>
        <a:bodyPr/>
        <a:lstStyle/>
        <a:p>
          <a:endParaRPr lang="en-US" sz="2000"/>
        </a:p>
      </dgm:t>
    </dgm:pt>
    <dgm:pt modelId="{86339236-698B-46EE-90FD-CD788DCA9364}">
      <dgm:prSet phldrT="[Text]" custT="1"/>
      <dgm:spPr/>
      <dgm:t>
        <a:bodyPr/>
        <a:lstStyle/>
        <a:p>
          <a:r>
            <a:rPr lang="en-US" sz="3200" dirty="0" smtClean="0">
              <a:solidFill>
                <a:schemeClr val="tx1"/>
              </a:solidFill>
            </a:rPr>
            <a:t>27002</a:t>
          </a:r>
        </a:p>
        <a:p>
          <a:r>
            <a:rPr lang="en-US" sz="3200" dirty="0" smtClean="0">
              <a:solidFill>
                <a:schemeClr val="tx1"/>
              </a:solidFill>
            </a:rPr>
            <a:t>How to do it ?</a:t>
          </a:r>
          <a:endParaRPr lang="en-US" sz="3200" dirty="0">
            <a:solidFill>
              <a:schemeClr val="tx1"/>
            </a:solidFill>
          </a:endParaRPr>
        </a:p>
      </dgm:t>
    </dgm:pt>
    <dgm:pt modelId="{8BE47A68-0524-4933-9D9C-9F68F1AC2C1A}" type="parTrans" cxnId="{D86781C2-49FB-4AC9-BD80-CD217D06D81C}">
      <dgm:prSet/>
      <dgm:spPr/>
      <dgm:t>
        <a:bodyPr/>
        <a:lstStyle/>
        <a:p>
          <a:endParaRPr lang="en-US" sz="2000"/>
        </a:p>
      </dgm:t>
    </dgm:pt>
    <dgm:pt modelId="{280FD6D1-4455-423D-8B5D-8C2E61BE0283}" type="sibTrans" cxnId="{D86781C2-49FB-4AC9-BD80-CD217D06D81C}">
      <dgm:prSet/>
      <dgm:spPr/>
      <dgm:t>
        <a:bodyPr/>
        <a:lstStyle/>
        <a:p>
          <a:endParaRPr lang="en-US" sz="2000"/>
        </a:p>
      </dgm:t>
    </dgm:pt>
    <dgm:pt modelId="{EC4985C1-9176-4126-9E84-E3ADB9A9BCDE}">
      <dgm:prSet phldrT="[Text]" custT="1"/>
      <dgm:spPr/>
      <dgm:t>
        <a:bodyPr/>
        <a:lstStyle/>
        <a:p>
          <a:r>
            <a:rPr lang="en-US" sz="3200" dirty="0" smtClean="0">
              <a:solidFill>
                <a:schemeClr val="tx1"/>
              </a:solidFill>
            </a:rPr>
            <a:t>CIS CC</a:t>
          </a:r>
        </a:p>
        <a:p>
          <a:r>
            <a:rPr lang="en-US" sz="3200" dirty="0" smtClean="0">
              <a:solidFill>
                <a:schemeClr val="tx1"/>
              </a:solidFill>
            </a:rPr>
            <a:t>Tech guidance</a:t>
          </a:r>
          <a:endParaRPr lang="en-US" sz="3200" dirty="0">
            <a:solidFill>
              <a:schemeClr val="tx1"/>
            </a:solidFill>
          </a:endParaRPr>
        </a:p>
      </dgm:t>
    </dgm:pt>
    <dgm:pt modelId="{16BFDAC2-C5E1-4966-B24F-6491A87765B7}" type="parTrans" cxnId="{D531291B-13F7-4615-BCD8-7743D372A3D6}">
      <dgm:prSet/>
      <dgm:spPr/>
      <dgm:t>
        <a:bodyPr/>
        <a:lstStyle/>
        <a:p>
          <a:endParaRPr lang="en-US" sz="2000"/>
        </a:p>
      </dgm:t>
    </dgm:pt>
    <dgm:pt modelId="{34E99E94-4E67-4D4E-8717-D9C2E84B540C}" type="sibTrans" cxnId="{D531291B-13F7-4615-BCD8-7743D372A3D6}">
      <dgm:prSet/>
      <dgm:spPr/>
      <dgm:t>
        <a:bodyPr/>
        <a:lstStyle/>
        <a:p>
          <a:endParaRPr lang="en-US" sz="2000"/>
        </a:p>
      </dgm:t>
    </dgm:pt>
    <dgm:pt modelId="{F771D14F-4E3C-462C-BF90-4DE807A5C6E5}" type="pres">
      <dgm:prSet presAssocID="{12266E68-660D-4BB6-BBBC-3ED0AB5607BA}" presName="cycle" presStyleCnt="0">
        <dgm:presLayoutVars>
          <dgm:chMax val="1"/>
          <dgm:dir/>
          <dgm:animLvl val="ctr"/>
          <dgm:resizeHandles val="exact"/>
        </dgm:presLayoutVars>
      </dgm:prSet>
      <dgm:spPr/>
      <dgm:t>
        <a:bodyPr/>
        <a:lstStyle/>
        <a:p>
          <a:endParaRPr lang="en-US"/>
        </a:p>
      </dgm:t>
    </dgm:pt>
    <dgm:pt modelId="{FE9B8315-B174-4F84-96EB-CFC38C8C9E29}" type="pres">
      <dgm:prSet presAssocID="{E5C51B24-17D7-4996-9F7C-F902EEA26294}" presName="centerShape" presStyleLbl="node0" presStyleIdx="0" presStyleCnt="1"/>
      <dgm:spPr/>
      <dgm:t>
        <a:bodyPr/>
        <a:lstStyle/>
        <a:p>
          <a:endParaRPr lang="en-US"/>
        </a:p>
      </dgm:t>
    </dgm:pt>
    <dgm:pt modelId="{009FE056-9DDB-47EE-8127-2C2061FF6C76}" type="pres">
      <dgm:prSet presAssocID="{72406E7B-6E0C-42D7-80C4-9E77D310E952}" presName="parTrans" presStyleLbl="bgSibTrans2D1" presStyleIdx="0" presStyleCnt="3"/>
      <dgm:spPr/>
      <dgm:t>
        <a:bodyPr/>
        <a:lstStyle/>
        <a:p>
          <a:endParaRPr lang="en-US"/>
        </a:p>
      </dgm:t>
    </dgm:pt>
    <dgm:pt modelId="{60386C26-F4C2-4E16-88D2-8591A1E2AE54}" type="pres">
      <dgm:prSet presAssocID="{1E499452-F9AC-484F-B7AF-6AB93EBB8052}" presName="node" presStyleLbl="node1" presStyleIdx="0" presStyleCnt="3">
        <dgm:presLayoutVars>
          <dgm:bulletEnabled val="1"/>
        </dgm:presLayoutVars>
      </dgm:prSet>
      <dgm:spPr/>
      <dgm:t>
        <a:bodyPr/>
        <a:lstStyle/>
        <a:p>
          <a:endParaRPr lang="en-US"/>
        </a:p>
      </dgm:t>
    </dgm:pt>
    <dgm:pt modelId="{AA8C273D-4116-47FA-B464-116CEE052522}" type="pres">
      <dgm:prSet presAssocID="{8BE47A68-0524-4933-9D9C-9F68F1AC2C1A}" presName="parTrans" presStyleLbl="bgSibTrans2D1" presStyleIdx="1" presStyleCnt="3"/>
      <dgm:spPr/>
      <dgm:t>
        <a:bodyPr/>
        <a:lstStyle/>
        <a:p>
          <a:endParaRPr lang="en-US"/>
        </a:p>
      </dgm:t>
    </dgm:pt>
    <dgm:pt modelId="{2A56CE7A-8AA3-4E12-BB39-F81626E4900B}" type="pres">
      <dgm:prSet presAssocID="{86339236-698B-46EE-90FD-CD788DCA9364}" presName="node" presStyleLbl="node1" presStyleIdx="1" presStyleCnt="3">
        <dgm:presLayoutVars>
          <dgm:bulletEnabled val="1"/>
        </dgm:presLayoutVars>
      </dgm:prSet>
      <dgm:spPr/>
      <dgm:t>
        <a:bodyPr/>
        <a:lstStyle/>
        <a:p>
          <a:endParaRPr lang="en-US"/>
        </a:p>
      </dgm:t>
    </dgm:pt>
    <dgm:pt modelId="{0E40D503-64FB-4E55-8693-D8E21F6310DE}" type="pres">
      <dgm:prSet presAssocID="{16BFDAC2-C5E1-4966-B24F-6491A87765B7}" presName="parTrans" presStyleLbl="bgSibTrans2D1" presStyleIdx="2" presStyleCnt="3"/>
      <dgm:spPr/>
      <dgm:t>
        <a:bodyPr/>
        <a:lstStyle/>
        <a:p>
          <a:endParaRPr lang="en-US"/>
        </a:p>
      </dgm:t>
    </dgm:pt>
    <dgm:pt modelId="{83E1E67E-8124-4285-B6E6-0C0BBD829C34}" type="pres">
      <dgm:prSet presAssocID="{EC4985C1-9176-4126-9E84-E3ADB9A9BCDE}" presName="node" presStyleLbl="node1" presStyleIdx="2" presStyleCnt="3">
        <dgm:presLayoutVars>
          <dgm:bulletEnabled val="1"/>
        </dgm:presLayoutVars>
      </dgm:prSet>
      <dgm:spPr/>
      <dgm:t>
        <a:bodyPr/>
        <a:lstStyle/>
        <a:p>
          <a:endParaRPr lang="en-US"/>
        </a:p>
      </dgm:t>
    </dgm:pt>
  </dgm:ptLst>
  <dgm:cxnLst>
    <dgm:cxn modelId="{D6AA8066-C38D-40CE-BF24-6238BD2E6E7F}" type="presOf" srcId="{72406E7B-6E0C-42D7-80C4-9E77D310E952}" destId="{009FE056-9DDB-47EE-8127-2C2061FF6C76}" srcOrd="0" destOrd="0" presId="urn:microsoft.com/office/officeart/2005/8/layout/radial4"/>
    <dgm:cxn modelId="{8930110B-F16D-4CAF-A4D4-EECC700E180E}" type="presOf" srcId="{8BE47A68-0524-4933-9D9C-9F68F1AC2C1A}" destId="{AA8C273D-4116-47FA-B464-116CEE052522}" srcOrd="0" destOrd="0" presId="urn:microsoft.com/office/officeart/2005/8/layout/radial4"/>
    <dgm:cxn modelId="{0B891955-03DE-493B-A5E6-E51E60746817}" srcId="{E5C51B24-17D7-4996-9F7C-F902EEA26294}" destId="{1E499452-F9AC-484F-B7AF-6AB93EBB8052}" srcOrd="0" destOrd="0" parTransId="{72406E7B-6E0C-42D7-80C4-9E77D310E952}" sibTransId="{BF768557-C9F7-42A1-AF4E-0ADEC88B127B}"/>
    <dgm:cxn modelId="{2245F3A4-7F54-4C06-8C46-0FFFAB0750D4}" type="presOf" srcId="{12266E68-660D-4BB6-BBBC-3ED0AB5607BA}" destId="{F771D14F-4E3C-462C-BF90-4DE807A5C6E5}" srcOrd="0" destOrd="0" presId="urn:microsoft.com/office/officeart/2005/8/layout/radial4"/>
    <dgm:cxn modelId="{0BE9FB48-3394-44AC-B24D-1C030BA3010B}" type="presOf" srcId="{1E499452-F9AC-484F-B7AF-6AB93EBB8052}" destId="{60386C26-F4C2-4E16-88D2-8591A1E2AE54}" srcOrd="0" destOrd="0" presId="urn:microsoft.com/office/officeart/2005/8/layout/radial4"/>
    <dgm:cxn modelId="{D531291B-13F7-4615-BCD8-7743D372A3D6}" srcId="{E5C51B24-17D7-4996-9F7C-F902EEA26294}" destId="{EC4985C1-9176-4126-9E84-E3ADB9A9BCDE}" srcOrd="2" destOrd="0" parTransId="{16BFDAC2-C5E1-4966-B24F-6491A87765B7}" sibTransId="{34E99E94-4E67-4D4E-8717-D9C2E84B540C}"/>
    <dgm:cxn modelId="{8F1971B4-362F-4130-ABCF-9F13991B68E1}" type="presOf" srcId="{EC4985C1-9176-4126-9E84-E3ADB9A9BCDE}" destId="{83E1E67E-8124-4285-B6E6-0C0BBD829C34}" srcOrd="0" destOrd="0" presId="urn:microsoft.com/office/officeart/2005/8/layout/radial4"/>
    <dgm:cxn modelId="{97A43B38-039A-4ADC-AC7C-CA722B57275A}" srcId="{12266E68-660D-4BB6-BBBC-3ED0AB5607BA}" destId="{E5C51B24-17D7-4996-9F7C-F902EEA26294}" srcOrd="0" destOrd="0" parTransId="{8635D31E-44E3-4E7A-813E-AB28740A3939}" sibTransId="{77A76C39-1660-46B4-A6B8-8D9855820F2E}"/>
    <dgm:cxn modelId="{D86781C2-49FB-4AC9-BD80-CD217D06D81C}" srcId="{E5C51B24-17D7-4996-9F7C-F902EEA26294}" destId="{86339236-698B-46EE-90FD-CD788DCA9364}" srcOrd="1" destOrd="0" parTransId="{8BE47A68-0524-4933-9D9C-9F68F1AC2C1A}" sibTransId="{280FD6D1-4455-423D-8B5D-8C2E61BE0283}"/>
    <dgm:cxn modelId="{B5A33F67-018A-4674-9BCE-63AC60447C6E}" type="presOf" srcId="{E5C51B24-17D7-4996-9F7C-F902EEA26294}" destId="{FE9B8315-B174-4F84-96EB-CFC38C8C9E29}" srcOrd="0" destOrd="0" presId="urn:microsoft.com/office/officeart/2005/8/layout/radial4"/>
    <dgm:cxn modelId="{1FCC3BED-63F1-4E98-901D-2AE50704853C}" type="presOf" srcId="{16BFDAC2-C5E1-4966-B24F-6491A87765B7}" destId="{0E40D503-64FB-4E55-8693-D8E21F6310DE}" srcOrd="0" destOrd="0" presId="urn:microsoft.com/office/officeart/2005/8/layout/radial4"/>
    <dgm:cxn modelId="{87CC3AFA-5D8A-4ACF-8046-2635831E4620}" type="presOf" srcId="{86339236-698B-46EE-90FD-CD788DCA9364}" destId="{2A56CE7A-8AA3-4E12-BB39-F81626E4900B}" srcOrd="0" destOrd="0" presId="urn:microsoft.com/office/officeart/2005/8/layout/radial4"/>
    <dgm:cxn modelId="{781C7061-85B3-4DDF-91DF-C1AF0E6E140D}" type="presParOf" srcId="{F771D14F-4E3C-462C-BF90-4DE807A5C6E5}" destId="{FE9B8315-B174-4F84-96EB-CFC38C8C9E29}" srcOrd="0" destOrd="0" presId="urn:microsoft.com/office/officeart/2005/8/layout/radial4"/>
    <dgm:cxn modelId="{A2AD05D0-AFDB-4E85-BAF6-5AF90AC50CA9}" type="presParOf" srcId="{F771D14F-4E3C-462C-BF90-4DE807A5C6E5}" destId="{009FE056-9DDB-47EE-8127-2C2061FF6C76}" srcOrd="1" destOrd="0" presId="urn:microsoft.com/office/officeart/2005/8/layout/radial4"/>
    <dgm:cxn modelId="{C28B2B2D-E7DD-47D7-B22B-187B4195613F}" type="presParOf" srcId="{F771D14F-4E3C-462C-BF90-4DE807A5C6E5}" destId="{60386C26-F4C2-4E16-88D2-8591A1E2AE54}" srcOrd="2" destOrd="0" presId="urn:microsoft.com/office/officeart/2005/8/layout/radial4"/>
    <dgm:cxn modelId="{6D63C4B7-C6C3-4B77-A0C9-F318F041562F}" type="presParOf" srcId="{F771D14F-4E3C-462C-BF90-4DE807A5C6E5}" destId="{AA8C273D-4116-47FA-B464-116CEE052522}" srcOrd="3" destOrd="0" presId="urn:microsoft.com/office/officeart/2005/8/layout/radial4"/>
    <dgm:cxn modelId="{0CC91F00-27C0-46A6-83C4-F767280A32FB}" type="presParOf" srcId="{F771D14F-4E3C-462C-BF90-4DE807A5C6E5}" destId="{2A56CE7A-8AA3-4E12-BB39-F81626E4900B}" srcOrd="4" destOrd="0" presId="urn:microsoft.com/office/officeart/2005/8/layout/radial4"/>
    <dgm:cxn modelId="{09DCF873-A160-4769-AACC-5707953EEA6E}" type="presParOf" srcId="{F771D14F-4E3C-462C-BF90-4DE807A5C6E5}" destId="{0E40D503-64FB-4E55-8693-D8E21F6310DE}" srcOrd="5" destOrd="0" presId="urn:microsoft.com/office/officeart/2005/8/layout/radial4"/>
    <dgm:cxn modelId="{C1D4FEEA-9280-4B06-B36C-F6FACD1B4D8D}" type="presParOf" srcId="{F771D14F-4E3C-462C-BF90-4DE807A5C6E5}" destId="{83E1E67E-8124-4285-B6E6-0C0BBD829C34}"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B8315-B174-4F84-96EB-CFC38C8C9E29}">
      <dsp:nvSpPr>
        <dsp:cNvPr id="0" name=""/>
        <dsp:cNvSpPr/>
      </dsp:nvSpPr>
      <dsp:spPr>
        <a:xfrm>
          <a:off x="3766488" y="2681955"/>
          <a:ext cx="2252467" cy="225246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rPr>
            <a:t>BEST CONTROL GUIDANCE</a:t>
          </a:r>
          <a:endParaRPr lang="en-US" sz="2800" kern="1200" dirty="0">
            <a:solidFill>
              <a:schemeClr val="tx1"/>
            </a:solidFill>
          </a:endParaRPr>
        </a:p>
      </dsp:txBody>
      <dsp:txXfrm>
        <a:off x="4096354" y="3011821"/>
        <a:ext cx="1592735" cy="1592735"/>
      </dsp:txXfrm>
    </dsp:sp>
    <dsp:sp modelId="{009FE056-9DDB-47EE-8127-2C2061FF6C76}">
      <dsp:nvSpPr>
        <dsp:cNvPr id="0" name=""/>
        <dsp:cNvSpPr/>
      </dsp:nvSpPr>
      <dsp:spPr>
        <a:xfrm rot="12900000">
          <a:off x="2319374" y="2289092"/>
          <a:ext cx="1724510" cy="641953"/>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386C26-F4C2-4E16-88D2-8591A1E2AE54}">
      <dsp:nvSpPr>
        <dsp:cNvPr id="0" name=""/>
        <dsp:cNvSpPr/>
      </dsp:nvSpPr>
      <dsp:spPr>
        <a:xfrm>
          <a:off x="1405389" y="1259562"/>
          <a:ext cx="2139844" cy="171187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n-US" sz="3200" kern="1200" dirty="0" smtClean="0">
              <a:solidFill>
                <a:schemeClr val="tx1"/>
              </a:solidFill>
            </a:rPr>
            <a:t>27001</a:t>
          </a:r>
        </a:p>
        <a:p>
          <a:pPr lvl="0" algn="ctr" defTabSz="1422400">
            <a:lnSpc>
              <a:spcPct val="90000"/>
            </a:lnSpc>
            <a:spcBef>
              <a:spcPct val="0"/>
            </a:spcBef>
            <a:spcAft>
              <a:spcPct val="35000"/>
            </a:spcAft>
          </a:pPr>
          <a:r>
            <a:rPr lang="en-US" sz="3200" kern="1200" dirty="0" smtClean="0">
              <a:solidFill>
                <a:schemeClr val="tx1"/>
              </a:solidFill>
            </a:rPr>
            <a:t>What to do ?</a:t>
          </a:r>
          <a:endParaRPr lang="en-US" sz="3200" kern="1200" dirty="0">
            <a:solidFill>
              <a:schemeClr val="tx1"/>
            </a:solidFill>
          </a:endParaRPr>
        </a:p>
      </dsp:txBody>
      <dsp:txXfrm>
        <a:off x="1455528" y="1309701"/>
        <a:ext cx="2039566" cy="1611597"/>
      </dsp:txXfrm>
    </dsp:sp>
    <dsp:sp modelId="{AA8C273D-4116-47FA-B464-116CEE052522}">
      <dsp:nvSpPr>
        <dsp:cNvPr id="0" name=""/>
        <dsp:cNvSpPr/>
      </dsp:nvSpPr>
      <dsp:spPr>
        <a:xfrm rot="16200000">
          <a:off x="4030466" y="1398354"/>
          <a:ext cx="1724510" cy="641953"/>
        </a:xfrm>
        <a:prstGeom prst="leftArrow">
          <a:avLst>
            <a:gd name="adj1" fmla="val 60000"/>
            <a:gd name="adj2" fmla="val 50000"/>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56CE7A-8AA3-4E12-BB39-F81626E4900B}">
      <dsp:nvSpPr>
        <dsp:cNvPr id="0" name=""/>
        <dsp:cNvSpPr/>
      </dsp:nvSpPr>
      <dsp:spPr>
        <a:xfrm>
          <a:off x="3822799" y="1138"/>
          <a:ext cx="2139844" cy="1711875"/>
        </a:xfrm>
        <a:prstGeom prst="roundRect">
          <a:avLst>
            <a:gd name="adj" fmla="val 1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n-US" sz="3200" kern="1200" dirty="0" smtClean="0">
              <a:solidFill>
                <a:schemeClr val="tx1"/>
              </a:solidFill>
            </a:rPr>
            <a:t>27002</a:t>
          </a:r>
        </a:p>
        <a:p>
          <a:pPr lvl="0" algn="ctr" defTabSz="1422400">
            <a:lnSpc>
              <a:spcPct val="90000"/>
            </a:lnSpc>
            <a:spcBef>
              <a:spcPct val="0"/>
            </a:spcBef>
            <a:spcAft>
              <a:spcPct val="35000"/>
            </a:spcAft>
          </a:pPr>
          <a:r>
            <a:rPr lang="en-US" sz="3200" kern="1200" dirty="0" smtClean="0">
              <a:solidFill>
                <a:schemeClr val="tx1"/>
              </a:solidFill>
            </a:rPr>
            <a:t>How to do it ?</a:t>
          </a:r>
          <a:endParaRPr lang="en-US" sz="3200" kern="1200" dirty="0">
            <a:solidFill>
              <a:schemeClr val="tx1"/>
            </a:solidFill>
          </a:endParaRPr>
        </a:p>
      </dsp:txBody>
      <dsp:txXfrm>
        <a:off x="3872938" y="51277"/>
        <a:ext cx="2039566" cy="1611597"/>
      </dsp:txXfrm>
    </dsp:sp>
    <dsp:sp modelId="{0E40D503-64FB-4E55-8693-D8E21F6310DE}">
      <dsp:nvSpPr>
        <dsp:cNvPr id="0" name=""/>
        <dsp:cNvSpPr/>
      </dsp:nvSpPr>
      <dsp:spPr>
        <a:xfrm rot="19500000">
          <a:off x="5741558" y="2289092"/>
          <a:ext cx="1724510" cy="641953"/>
        </a:xfrm>
        <a:prstGeom prst="leftArrow">
          <a:avLst>
            <a:gd name="adj1" fmla="val 60000"/>
            <a:gd name="adj2" fmla="val 5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E1E67E-8124-4285-B6E6-0C0BBD829C34}">
      <dsp:nvSpPr>
        <dsp:cNvPr id="0" name=""/>
        <dsp:cNvSpPr/>
      </dsp:nvSpPr>
      <dsp:spPr>
        <a:xfrm>
          <a:off x="6240210" y="1259562"/>
          <a:ext cx="2139844" cy="1711875"/>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n-US" sz="3200" kern="1200" dirty="0" smtClean="0">
              <a:solidFill>
                <a:schemeClr val="tx1"/>
              </a:solidFill>
            </a:rPr>
            <a:t>CIS CC</a:t>
          </a:r>
        </a:p>
        <a:p>
          <a:pPr lvl="0" algn="ctr" defTabSz="1422400">
            <a:lnSpc>
              <a:spcPct val="90000"/>
            </a:lnSpc>
            <a:spcBef>
              <a:spcPct val="0"/>
            </a:spcBef>
            <a:spcAft>
              <a:spcPct val="35000"/>
            </a:spcAft>
          </a:pPr>
          <a:r>
            <a:rPr lang="en-US" sz="3200" kern="1200" dirty="0" smtClean="0">
              <a:solidFill>
                <a:schemeClr val="tx1"/>
              </a:solidFill>
            </a:rPr>
            <a:t>Tech guidance</a:t>
          </a:r>
          <a:endParaRPr lang="en-US" sz="3200" kern="1200" dirty="0">
            <a:solidFill>
              <a:schemeClr val="tx1"/>
            </a:solidFill>
          </a:endParaRPr>
        </a:p>
      </dsp:txBody>
      <dsp:txXfrm>
        <a:off x="6290349" y="1309701"/>
        <a:ext cx="2039566" cy="161159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20-Jul-17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20-Jul-17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20-Jul-17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20-Jul-17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20-Jul-17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20-Jul-17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pitchFamily="34" charset="0"/>
              </a:rPr>
              <a:t>A very useful collection of controls for improving security posture</a:t>
            </a:r>
            <a:endParaRPr lang="en-US" sz="2600" dirty="0">
              <a:latin typeface="Candara" panose="020E0502030303020204" pitchFamily="34" charset="0"/>
              <a:cs typeface="Arial"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SANS/CIS CRITICAL SECURITY CONTROLS</a:t>
            </a:r>
            <a:endParaRPr lang="en-US" sz="28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49189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SANS/CIS CRITICAL SECURITY CONTROLS</a:t>
            </a:r>
            <a:endParaRPr lang="en-US" sz="2800" dirty="0">
              <a:solidFill>
                <a:srgbClr val="002060"/>
              </a:solidFill>
              <a:latin typeface="Candara" panose="020E0502030303020204" pitchFamily="34" charset="0"/>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1217563865"/>
              </p:ext>
            </p:extLst>
          </p:nvPr>
        </p:nvGraphicFramePr>
        <p:xfrm>
          <a:off x="1083781" y="2060814"/>
          <a:ext cx="6932964" cy="4394579"/>
        </p:xfrm>
        <a:graphic>
          <a:graphicData uri="http://schemas.openxmlformats.org/drawingml/2006/table">
            <a:tbl>
              <a:tblPr>
                <a:tableStyleId>{5C22544A-7EE6-4342-B048-85BDC9FD1C3A}</a:tableStyleId>
              </a:tblPr>
              <a:tblGrid>
                <a:gridCol w="6932964"/>
              </a:tblGrid>
              <a:tr h="4394579">
                <a:tc>
                  <a:txBody>
                    <a:bodyPr/>
                    <a:lstStyle/>
                    <a:p>
                      <a:pPr algn="l" fontAlgn="ctr"/>
                      <a:r>
                        <a:rPr lang="en-US" sz="3200" b="0" i="0" u="none" strike="noStrike" dirty="0" smtClean="0">
                          <a:solidFill>
                            <a:srgbClr val="000000"/>
                          </a:solidFill>
                          <a:effectLst/>
                          <a:latin typeface="Calibri"/>
                        </a:rPr>
                        <a:t>….Use </a:t>
                      </a:r>
                      <a:r>
                        <a:rPr lang="en-US" sz="3200" b="0" i="0" u="none" strike="noStrike" dirty="0">
                          <a:solidFill>
                            <a:srgbClr val="000000"/>
                          </a:solidFill>
                          <a:effectLst/>
                          <a:latin typeface="Calibri"/>
                        </a:rPr>
                        <a:t>a SCAP-validated vulnerability scanner that looks for both code-based vulnerabilities (such as those described by Common Vulnerabilities and Exposures entries) and configuration-based vulnerabilities (as enumerated by the Common Configuration Enumeration Project).</a:t>
                      </a:r>
                    </a:p>
                  </a:txBody>
                  <a:tcPr marL="9525" marR="9525" marT="9525" marB="0" anchor="ctr">
                    <a:solidFill>
                      <a:schemeClr val="accent3">
                        <a:lumMod val="60000"/>
                        <a:lumOff val="40000"/>
                      </a:schemeClr>
                    </a:solidFill>
                  </a:tcPr>
                </a:tc>
              </a:tr>
            </a:tbl>
          </a:graphicData>
        </a:graphic>
      </p:graphicFrame>
      <p:sp>
        <p:nvSpPr>
          <p:cNvPr id="6" name="TextBox 5"/>
          <p:cNvSpPr txBox="1"/>
          <p:nvPr/>
        </p:nvSpPr>
        <p:spPr>
          <a:xfrm>
            <a:off x="1097337" y="1228294"/>
            <a:ext cx="6919407" cy="830997"/>
          </a:xfrm>
          <a:prstGeom prst="rect">
            <a:avLst/>
          </a:prstGeom>
          <a:solidFill>
            <a:schemeClr val="tx2"/>
          </a:solidFill>
        </p:spPr>
        <p:txBody>
          <a:bodyPr wrap="square" rtlCol="0">
            <a:spAutoFit/>
          </a:bodyPr>
          <a:lstStyle/>
          <a:p>
            <a:pPr algn="ctr"/>
            <a:r>
              <a:rPr lang="en-US" sz="2400" dirty="0" smtClean="0">
                <a:solidFill>
                  <a:schemeClr val="bg1"/>
                </a:solidFill>
              </a:rPr>
              <a:t>CONTROL 4.1: CONTINUOUS VULNERABILITY ASSESSMENT &amp; REMEDIATION</a:t>
            </a:r>
            <a:endParaRPr lang="en-US" sz="2400" dirty="0">
              <a:solidFill>
                <a:schemeClr val="bg1"/>
              </a:solidFill>
            </a:endParaRPr>
          </a:p>
        </p:txBody>
      </p:sp>
    </p:spTree>
    <p:extLst>
      <p:ext uri="{BB962C8B-B14F-4D97-AF65-F5344CB8AC3E}">
        <p14:creationId xmlns:p14="http://schemas.microsoft.com/office/powerpoint/2010/main" val="4068751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11</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SANS/CIS CRITICAL SECURITY CONTROLS</a:t>
            </a:r>
            <a:endParaRPr lang="en-US" sz="2800" dirty="0">
              <a:solidFill>
                <a:srgbClr val="002060"/>
              </a:solidFill>
              <a:latin typeface="Candara" panose="020E0502030303020204" pitchFamily="34" charset="0"/>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854663127"/>
              </p:ext>
            </p:extLst>
          </p:nvPr>
        </p:nvGraphicFramePr>
        <p:xfrm>
          <a:off x="1118951" y="2060814"/>
          <a:ext cx="6932964" cy="4394579"/>
        </p:xfrm>
        <a:graphic>
          <a:graphicData uri="http://schemas.openxmlformats.org/drawingml/2006/table">
            <a:tbl>
              <a:tblPr>
                <a:tableStyleId>{5C22544A-7EE6-4342-B048-85BDC9FD1C3A}</a:tableStyleId>
              </a:tblPr>
              <a:tblGrid>
                <a:gridCol w="6932964"/>
              </a:tblGrid>
              <a:tr h="4394579">
                <a:tc>
                  <a:txBody>
                    <a:bodyPr/>
                    <a:lstStyle/>
                    <a:p>
                      <a:pPr algn="l" fontAlgn="ctr"/>
                      <a:r>
                        <a:rPr lang="en-US" sz="3600" b="0" i="0" u="none" strike="noStrike" dirty="0">
                          <a:solidFill>
                            <a:srgbClr val="000000"/>
                          </a:solidFill>
                          <a:effectLst/>
                          <a:latin typeface="Calibri"/>
                        </a:rPr>
                        <a:t>Minimize administrative privileges and only use administrative accounts when they are required.  Implement focused auditing on the use of administrative privileged functions and monitor for anomalous behavior.</a:t>
                      </a:r>
                    </a:p>
                  </a:txBody>
                  <a:tcPr marL="9525" marR="9525" marT="9525" marB="0" anchor="ctr">
                    <a:solidFill>
                      <a:schemeClr val="accent3">
                        <a:lumMod val="60000"/>
                        <a:lumOff val="40000"/>
                      </a:schemeClr>
                    </a:solidFill>
                  </a:tcPr>
                </a:tc>
              </a:tr>
            </a:tbl>
          </a:graphicData>
        </a:graphic>
      </p:graphicFrame>
      <p:sp>
        <p:nvSpPr>
          <p:cNvPr id="6" name="TextBox 5"/>
          <p:cNvSpPr txBox="1"/>
          <p:nvPr/>
        </p:nvSpPr>
        <p:spPr>
          <a:xfrm>
            <a:off x="1132507" y="1228294"/>
            <a:ext cx="6919407" cy="830997"/>
          </a:xfrm>
          <a:prstGeom prst="rect">
            <a:avLst/>
          </a:prstGeom>
          <a:solidFill>
            <a:schemeClr val="tx2"/>
          </a:solidFill>
        </p:spPr>
        <p:txBody>
          <a:bodyPr wrap="square" rtlCol="0">
            <a:spAutoFit/>
          </a:bodyPr>
          <a:lstStyle/>
          <a:p>
            <a:pPr algn="ctr"/>
            <a:r>
              <a:rPr lang="en-US" sz="2400" dirty="0" smtClean="0">
                <a:solidFill>
                  <a:schemeClr val="bg1"/>
                </a:solidFill>
              </a:rPr>
              <a:t>CONTROL 5.1 CONTROLLED USE OF ADMIN PRIVILEGES</a:t>
            </a:r>
            <a:endParaRPr lang="en-US" sz="2400" dirty="0">
              <a:solidFill>
                <a:schemeClr val="bg1"/>
              </a:solidFill>
            </a:endParaRPr>
          </a:p>
        </p:txBody>
      </p:sp>
    </p:spTree>
    <p:extLst>
      <p:ext uri="{BB962C8B-B14F-4D97-AF65-F5344CB8AC3E}">
        <p14:creationId xmlns:p14="http://schemas.microsoft.com/office/powerpoint/2010/main" val="627637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12</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SANS/CIS CRITICAL SECURITY CONTROLS</a:t>
            </a:r>
            <a:endParaRPr lang="en-US" sz="2800" dirty="0">
              <a:solidFill>
                <a:srgbClr val="002060"/>
              </a:solidFill>
              <a:latin typeface="Candara" panose="020E0502030303020204" pitchFamily="34" charset="0"/>
              <a:cs typeface="Arial"/>
            </a:endParaRPr>
          </a:p>
        </p:txBody>
      </p:sp>
      <p:graphicFrame>
        <p:nvGraphicFramePr>
          <p:cNvPr id="3" name="Diagram 2"/>
          <p:cNvGraphicFramePr/>
          <p:nvPr>
            <p:extLst>
              <p:ext uri="{D42A27DB-BD31-4B8C-83A1-F6EECF244321}">
                <p14:modId xmlns:p14="http://schemas.microsoft.com/office/powerpoint/2010/main" val="1570718107"/>
              </p:ext>
            </p:extLst>
          </p:nvPr>
        </p:nvGraphicFramePr>
        <p:xfrm>
          <a:off x="-300250" y="1396999"/>
          <a:ext cx="9785444" cy="4935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9805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pitchFamily="34" charset="0"/>
              </a:rPr>
              <a:t>An ideal framework for more detailed and specific guidance on deeper and more stringent security controls</a:t>
            </a:r>
          </a:p>
          <a:p>
            <a:pPr marL="0" indent="0">
              <a:buNone/>
            </a:pPr>
            <a:endParaRPr lang="en-US" sz="2600" dirty="0">
              <a:latin typeface="Candara" panose="020E0502030303020204" pitchFamily="34" charset="0"/>
              <a:cs typeface="Arial"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13</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SANS/CIS CRITICAL SECURITY CONTROLS</a:t>
            </a:r>
            <a:endParaRPr lang="en-US" sz="2800" dirty="0">
              <a:solidFill>
                <a:srgbClr val="002060"/>
              </a:solidFill>
              <a:latin typeface="Candara" panose="020E0502030303020204" pitchFamily="34" charset="0"/>
              <a:cs typeface="Arial"/>
            </a:endParaRPr>
          </a:p>
        </p:txBody>
      </p:sp>
      <p:sp>
        <p:nvSpPr>
          <p:cNvPr id="3" name="TextBox 2"/>
          <p:cNvSpPr txBox="1"/>
          <p:nvPr/>
        </p:nvSpPr>
        <p:spPr>
          <a:xfrm>
            <a:off x="2524836" y="5390866"/>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1708805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SANS/CIS CRITICAL SECURITY CONTROLS</a:t>
            </a:r>
            <a:endParaRPr lang="en-US" sz="2800" dirty="0">
              <a:solidFill>
                <a:srgbClr val="002060"/>
              </a:solidFill>
              <a:latin typeface="Candara" panose="020E0502030303020204" pitchFamily="34" charset="0"/>
              <a:cs typeface="Arial"/>
            </a:endParaRPr>
          </a:p>
        </p:txBody>
      </p:sp>
      <p:graphicFrame>
        <p:nvGraphicFramePr>
          <p:cNvPr id="9" name="Table 8"/>
          <p:cNvGraphicFramePr>
            <a:graphicFrameLocks noGrp="1"/>
          </p:cNvGraphicFramePr>
          <p:nvPr>
            <p:extLst>
              <p:ext uri="{D42A27DB-BD31-4B8C-83A1-F6EECF244321}">
                <p14:modId xmlns:p14="http://schemas.microsoft.com/office/powerpoint/2010/main" val="189963668"/>
              </p:ext>
            </p:extLst>
          </p:nvPr>
        </p:nvGraphicFramePr>
        <p:xfrm>
          <a:off x="723331" y="1428750"/>
          <a:ext cx="7751929" cy="4933950"/>
        </p:xfrm>
        <a:graphic>
          <a:graphicData uri="http://schemas.openxmlformats.org/drawingml/2006/table">
            <a:tbl>
              <a:tblPr>
                <a:tableStyleId>{5C22544A-7EE6-4342-B048-85BDC9FD1C3A}</a:tableStyleId>
              </a:tblPr>
              <a:tblGrid>
                <a:gridCol w="542853"/>
                <a:gridCol w="7209076"/>
              </a:tblGrid>
              <a:tr h="190500">
                <a:tc>
                  <a:txBody>
                    <a:bodyPr/>
                    <a:lstStyle/>
                    <a:p>
                      <a:pPr algn="l" fontAlgn="b"/>
                      <a:r>
                        <a:rPr lang="en-US" sz="3200" b="1" u="none" strike="noStrike" dirty="0">
                          <a:solidFill>
                            <a:schemeClr val="bg1"/>
                          </a:solidFill>
                          <a:effectLst/>
                        </a:rPr>
                        <a:t>SN</a:t>
                      </a:r>
                      <a:endParaRPr lang="en-US" sz="3200" b="1" i="0" u="none" strike="noStrike" dirty="0">
                        <a:solidFill>
                          <a:schemeClr val="bg1"/>
                        </a:solidFill>
                        <a:effectLst/>
                        <a:latin typeface="Calibri"/>
                      </a:endParaRPr>
                    </a:p>
                  </a:txBody>
                  <a:tcPr marL="9525" marR="9525" marT="9525" marB="0" anchor="ctr">
                    <a:solidFill>
                      <a:schemeClr val="tx2"/>
                    </a:solidFill>
                  </a:tcPr>
                </a:tc>
                <a:tc>
                  <a:txBody>
                    <a:bodyPr/>
                    <a:lstStyle/>
                    <a:p>
                      <a:pPr algn="ctr" fontAlgn="b"/>
                      <a:r>
                        <a:rPr lang="en-US" sz="3200" b="1" u="none" strike="noStrike" dirty="0">
                          <a:solidFill>
                            <a:schemeClr val="bg1"/>
                          </a:solidFill>
                          <a:effectLst/>
                        </a:rPr>
                        <a:t>CONTROL</a:t>
                      </a:r>
                      <a:endParaRPr lang="en-US" sz="3200" b="1" i="0" u="none" strike="noStrike" dirty="0">
                        <a:solidFill>
                          <a:schemeClr val="bg1"/>
                        </a:solidFill>
                        <a:effectLst/>
                        <a:latin typeface="Calibri"/>
                      </a:endParaRPr>
                    </a:p>
                  </a:txBody>
                  <a:tcPr marL="9525" marR="9525" marT="9525" marB="0" anchor="ctr">
                    <a:solidFill>
                      <a:schemeClr val="tx2"/>
                    </a:solidFill>
                  </a:tcPr>
                </a:tc>
              </a:tr>
              <a:tr h="190500">
                <a:tc>
                  <a:txBody>
                    <a:bodyPr/>
                    <a:lstStyle/>
                    <a:p>
                      <a:pPr algn="ctr" fontAlgn="b"/>
                      <a:r>
                        <a:rPr lang="en-US" sz="3200" u="none" strike="noStrike" dirty="0">
                          <a:effectLst/>
                        </a:rPr>
                        <a:t>1</a:t>
                      </a:r>
                      <a:endParaRPr lang="en-US" sz="32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200" b="1" u="none" strike="noStrike" dirty="0">
                          <a:solidFill>
                            <a:schemeClr val="tx2"/>
                          </a:solidFill>
                          <a:effectLst/>
                        </a:rPr>
                        <a:t>Inventory</a:t>
                      </a:r>
                      <a:r>
                        <a:rPr lang="en-US" sz="3200" u="none" strike="noStrike" dirty="0">
                          <a:effectLst/>
                        </a:rPr>
                        <a:t> of Authorized and Unauthorized </a:t>
                      </a:r>
                      <a:r>
                        <a:rPr lang="en-US" sz="3200" b="1" u="none" strike="noStrike" dirty="0" smtClean="0">
                          <a:solidFill>
                            <a:schemeClr val="tx2"/>
                          </a:solidFill>
                          <a:effectLst/>
                        </a:rPr>
                        <a:t>Devices</a:t>
                      </a:r>
                      <a:endParaRPr lang="en-US" sz="3200" b="1" i="0" u="none" strike="noStrike" dirty="0">
                        <a:solidFill>
                          <a:schemeClr val="tx2"/>
                        </a:solidFill>
                        <a:effectLst/>
                        <a:latin typeface="Calibri"/>
                      </a:endParaRPr>
                    </a:p>
                  </a:txBody>
                  <a:tcPr marL="9525" marR="9525" marT="9525" marB="0" anchor="ctr">
                    <a:solidFill>
                      <a:schemeClr val="tx2">
                        <a:lumMod val="20000"/>
                        <a:lumOff val="80000"/>
                      </a:schemeClr>
                    </a:solidFill>
                  </a:tcPr>
                </a:tc>
              </a:tr>
              <a:tr h="190500">
                <a:tc>
                  <a:txBody>
                    <a:bodyPr/>
                    <a:lstStyle/>
                    <a:p>
                      <a:pPr algn="ctr" fontAlgn="b"/>
                      <a:r>
                        <a:rPr lang="en-US" sz="3200" u="none" strike="noStrike" dirty="0">
                          <a:effectLst/>
                        </a:rPr>
                        <a:t>2</a:t>
                      </a:r>
                      <a:endParaRPr lang="en-US" sz="32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200" b="1" u="none" strike="noStrike" dirty="0">
                          <a:effectLst/>
                        </a:rPr>
                        <a:t>I</a:t>
                      </a:r>
                      <a:r>
                        <a:rPr lang="en-US" sz="3200" b="1" u="none" strike="noStrike" dirty="0">
                          <a:solidFill>
                            <a:schemeClr val="tx2"/>
                          </a:solidFill>
                          <a:effectLst/>
                        </a:rPr>
                        <a:t>nventory</a:t>
                      </a:r>
                      <a:r>
                        <a:rPr lang="en-US" sz="3200" u="none" strike="noStrike" dirty="0">
                          <a:effectLst/>
                        </a:rPr>
                        <a:t> of Authorized and Unauthorized </a:t>
                      </a:r>
                      <a:r>
                        <a:rPr lang="en-US" sz="3200" b="1" u="none" strike="noStrike" dirty="0" smtClean="0">
                          <a:solidFill>
                            <a:schemeClr val="tx2"/>
                          </a:solidFill>
                          <a:effectLst/>
                        </a:rPr>
                        <a:t>Software</a:t>
                      </a:r>
                      <a:endParaRPr lang="en-US" sz="3200" b="1" i="0" u="none" strike="noStrike" dirty="0">
                        <a:solidFill>
                          <a:schemeClr val="tx2"/>
                        </a:solidFill>
                        <a:effectLst/>
                        <a:latin typeface="Calibri"/>
                      </a:endParaRPr>
                    </a:p>
                  </a:txBody>
                  <a:tcPr marL="9525" marR="9525" marT="9525" marB="0" anchor="ctr">
                    <a:solidFill>
                      <a:schemeClr val="tx2">
                        <a:lumMod val="20000"/>
                        <a:lumOff val="80000"/>
                      </a:schemeClr>
                    </a:solidFill>
                  </a:tcPr>
                </a:tc>
              </a:tr>
              <a:tr h="190500">
                <a:tc>
                  <a:txBody>
                    <a:bodyPr/>
                    <a:lstStyle/>
                    <a:p>
                      <a:pPr algn="ctr" fontAlgn="b"/>
                      <a:r>
                        <a:rPr lang="en-US" sz="3200" u="none" strike="noStrike" dirty="0">
                          <a:effectLst/>
                        </a:rPr>
                        <a:t>3</a:t>
                      </a:r>
                      <a:endParaRPr lang="en-US" sz="32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200" b="1" u="none" strike="noStrike" dirty="0">
                          <a:solidFill>
                            <a:schemeClr val="tx2"/>
                          </a:solidFill>
                          <a:effectLst/>
                        </a:rPr>
                        <a:t>Secure Configurations</a:t>
                      </a:r>
                      <a:r>
                        <a:rPr lang="en-US" sz="3200" u="none" strike="noStrike" dirty="0">
                          <a:solidFill>
                            <a:schemeClr val="tx2"/>
                          </a:solidFill>
                          <a:effectLst/>
                        </a:rPr>
                        <a:t> </a:t>
                      </a:r>
                      <a:r>
                        <a:rPr lang="en-US" sz="3200" u="none" strike="noStrike" dirty="0">
                          <a:effectLst/>
                        </a:rPr>
                        <a:t>for Hardware and Software </a:t>
                      </a:r>
                      <a:endParaRPr lang="en-US" sz="32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r h="190500">
                <a:tc>
                  <a:txBody>
                    <a:bodyPr/>
                    <a:lstStyle/>
                    <a:p>
                      <a:pPr algn="ctr" fontAlgn="b"/>
                      <a:r>
                        <a:rPr lang="en-US" sz="3200" u="none" strike="noStrike" dirty="0">
                          <a:effectLst/>
                        </a:rPr>
                        <a:t>4</a:t>
                      </a:r>
                      <a:endParaRPr lang="en-US" sz="32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200" u="none" strike="noStrike" dirty="0">
                          <a:effectLst/>
                        </a:rPr>
                        <a:t>Continuous </a:t>
                      </a:r>
                      <a:r>
                        <a:rPr lang="en-US" sz="3200" b="1" u="none" strike="noStrike" dirty="0">
                          <a:solidFill>
                            <a:schemeClr val="tx2"/>
                          </a:solidFill>
                          <a:effectLst/>
                        </a:rPr>
                        <a:t>Vulnerability Assessment </a:t>
                      </a:r>
                      <a:r>
                        <a:rPr lang="en-US" sz="3200" u="none" strike="noStrike" dirty="0">
                          <a:effectLst/>
                        </a:rPr>
                        <a:t>and </a:t>
                      </a:r>
                      <a:r>
                        <a:rPr lang="en-US" sz="3200" u="none" strike="noStrike" dirty="0" smtClean="0">
                          <a:effectLst/>
                        </a:rPr>
                        <a:t>Remediation</a:t>
                      </a:r>
                      <a:endParaRPr lang="en-US" sz="32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r h="190500">
                <a:tc>
                  <a:txBody>
                    <a:bodyPr/>
                    <a:lstStyle/>
                    <a:p>
                      <a:pPr algn="ctr" fontAlgn="b"/>
                      <a:r>
                        <a:rPr lang="en-US" sz="3200" u="none" strike="noStrike" dirty="0">
                          <a:effectLst/>
                        </a:rPr>
                        <a:t>5</a:t>
                      </a:r>
                      <a:endParaRPr lang="en-US" sz="32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200" u="none" strike="noStrike" dirty="0">
                          <a:effectLst/>
                        </a:rPr>
                        <a:t>Controlled Use of </a:t>
                      </a:r>
                      <a:r>
                        <a:rPr lang="en-US" sz="3200" b="1" u="none" strike="noStrike" dirty="0">
                          <a:solidFill>
                            <a:schemeClr val="tx2"/>
                          </a:solidFill>
                          <a:effectLst/>
                        </a:rPr>
                        <a:t>Administrative </a:t>
                      </a:r>
                      <a:r>
                        <a:rPr lang="en-US" sz="3200" b="1" u="none" strike="noStrike" dirty="0" smtClean="0">
                          <a:solidFill>
                            <a:schemeClr val="tx2"/>
                          </a:solidFill>
                          <a:effectLst/>
                        </a:rPr>
                        <a:t>Privileges</a:t>
                      </a:r>
                      <a:endParaRPr lang="en-US" sz="3200" b="1" i="0" u="none" strike="noStrike" dirty="0">
                        <a:solidFill>
                          <a:schemeClr val="tx2"/>
                        </a:solidFill>
                        <a:effectLst/>
                        <a:latin typeface="Calibri"/>
                      </a:endParaRPr>
                    </a:p>
                  </a:txBody>
                  <a:tcPr marL="9525" marR="9525" marT="9525" marB="0" anchor="ctr">
                    <a:solidFill>
                      <a:schemeClr val="tx2">
                        <a:lumMod val="20000"/>
                        <a:lumOff val="80000"/>
                      </a:schemeClr>
                    </a:solidFill>
                  </a:tcPr>
                </a:tc>
              </a:tr>
            </a:tbl>
          </a:graphicData>
        </a:graphic>
      </p:graphicFrame>
    </p:spTree>
    <p:extLst>
      <p:ext uri="{BB962C8B-B14F-4D97-AF65-F5344CB8AC3E}">
        <p14:creationId xmlns:p14="http://schemas.microsoft.com/office/powerpoint/2010/main" val="2109724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SANS/CIS CRITICAL SECURITY CONTROLS</a:t>
            </a:r>
            <a:endParaRPr lang="en-US" sz="2800" dirty="0">
              <a:solidFill>
                <a:srgbClr val="002060"/>
              </a:solidFill>
              <a:latin typeface="Candara" panose="020E0502030303020204" pitchFamily="34" charset="0"/>
              <a:cs typeface="Arial"/>
            </a:endParaRPr>
          </a:p>
        </p:txBody>
      </p:sp>
      <p:graphicFrame>
        <p:nvGraphicFramePr>
          <p:cNvPr id="9" name="Table 8"/>
          <p:cNvGraphicFramePr>
            <a:graphicFrameLocks noGrp="1"/>
          </p:cNvGraphicFramePr>
          <p:nvPr>
            <p:extLst>
              <p:ext uri="{D42A27DB-BD31-4B8C-83A1-F6EECF244321}">
                <p14:modId xmlns:p14="http://schemas.microsoft.com/office/powerpoint/2010/main" val="1489310357"/>
              </p:ext>
            </p:extLst>
          </p:nvPr>
        </p:nvGraphicFramePr>
        <p:xfrm>
          <a:off x="723331" y="1428750"/>
          <a:ext cx="7751929" cy="4446270"/>
        </p:xfrm>
        <a:graphic>
          <a:graphicData uri="http://schemas.openxmlformats.org/drawingml/2006/table">
            <a:tbl>
              <a:tblPr>
                <a:tableStyleId>{5C22544A-7EE6-4342-B048-85BDC9FD1C3A}</a:tableStyleId>
              </a:tblPr>
              <a:tblGrid>
                <a:gridCol w="542853"/>
                <a:gridCol w="7209076"/>
              </a:tblGrid>
              <a:tr h="190500">
                <a:tc>
                  <a:txBody>
                    <a:bodyPr/>
                    <a:lstStyle/>
                    <a:p>
                      <a:pPr algn="l" fontAlgn="b"/>
                      <a:r>
                        <a:rPr lang="en-US" sz="3600" b="1" u="none" strike="noStrike" dirty="0">
                          <a:solidFill>
                            <a:schemeClr val="bg1"/>
                          </a:solidFill>
                          <a:effectLst/>
                        </a:rPr>
                        <a:t>SN</a:t>
                      </a:r>
                      <a:endParaRPr lang="en-US" sz="3600" b="1" i="0" u="none" strike="noStrike" dirty="0">
                        <a:solidFill>
                          <a:schemeClr val="bg1"/>
                        </a:solidFill>
                        <a:effectLst/>
                        <a:latin typeface="Calibri"/>
                      </a:endParaRPr>
                    </a:p>
                  </a:txBody>
                  <a:tcPr marL="9525" marR="9525" marT="9525" marB="0" anchor="ctr">
                    <a:solidFill>
                      <a:schemeClr val="tx2"/>
                    </a:solidFill>
                  </a:tcPr>
                </a:tc>
                <a:tc>
                  <a:txBody>
                    <a:bodyPr/>
                    <a:lstStyle/>
                    <a:p>
                      <a:pPr algn="ctr" fontAlgn="b"/>
                      <a:r>
                        <a:rPr lang="en-US" sz="3600" b="1" u="none" strike="noStrike" dirty="0">
                          <a:solidFill>
                            <a:schemeClr val="bg1"/>
                          </a:solidFill>
                          <a:effectLst/>
                        </a:rPr>
                        <a:t>CONTROL</a:t>
                      </a:r>
                      <a:endParaRPr lang="en-US" sz="3600" b="1" i="0" u="none" strike="noStrike" dirty="0">
                        <a:solidFill>
                          <a:schemeClr val="bg1"/>
                        </a:solidFill>
                        <a:effectLst/>
                        <a:latin typeface="Calibri"/>
                      </a:endParaRPr>
                    </a:p>
                  </a:txBody>
                  <a:tcPr marL="9525" marR="9525" marT="9525" marB="0" anchor="ctr">
                    <a:solidFill>
                      <a:schemeClr val="tx2"/>
                    </a:solidFill>
                  </a:tcPr>
                </a:tc>
              </a:tr>
              <a:tr h="190500">
                <a:tc>
                  <a:txBody>
                    <a:bodyPr/>
                    <a:lstStyle/>
                    <a:p>
                      <a:pPr algn="ctr" fontAlgn="b"/>
                      <a:r>
                        <a:rPr lang="en-US" sz="3600" u="none" strike="noStrike" dirty="0">
                          <a:effectLst/>
                        </a:rPr>
                        <a:t>6</a:t>
                      </a:r>
                      <a:endParaRPr lang="en-US" sz="36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u="none" strike="noStrike" dirty="0">
                          <a:effectLst/>
                        </a:rPr>
                        <a:t>Maintenance, Monitoring, and Analysis of </a:t>
                      </a:r>
                      <a:r>
                        <a:rPr lang="en-US" sz="3600" b="1" u="none" strike="noStrike" dirty="0">
                          <a:solidFill>
                            <a:schemeClr val="tx2"/>
                          </a:solidFill>
                          <a:effectLst/>
                        </a:rPr>
                        <a:t>Audit </a:t>
                      </a:r>
                      <a:r>
                        <a:rPr lang="en-US" sz="3600" b="1" u="none" strike="noStrike" dirty="0" smtClean="0">
                          <a:solidFill>
                            <a:schemeClr val="tx2"/>
                          </a:solidFill>
                          <a:effectLst/>
                        </a:rPr>
                        <a:t>Logs</a:t>
                      </a:r>
                      <a:endParaRPr lang="en-US" sz="3600" b="1" i="0" u="none" strike="noStrike" dirty="0">
                        <a:solidFill>
                          <a:schemeClr val="tx2"/>
                        </a:solidFill>
                        <a:effectLst/>
                        <a:latin typeface="Calibri"/>
                      </a:endParaRPr>
                    </a:p>
                  </a:txBody>
                  <a:tcPr marL="9525" marR="9525" marT="9525" marB="0" anchor="ctr">
                    <a:solidFill>
                      <a:schemeClr val="tx2">
                        <a:lumMod val="20000"/>
                        <a:lumOff val="80000"/>
                      </a:schemeClr>
                    </a:solidFill>
                  </a:tcPr>
                </a:tc>
              </a:tr>
              <a:tr h="190500">
                <a:tc>
                  <a:txBody>
                    <a:bodyPr/>
                    <a:lstStyle/>
                    <a:p>
                      <a:pPr algn="ctr" fontAlgn="b"/>
                      <a:r>
                        <a:rPr lang="en-US" sz="3600" u="none" strike="noStrike" dirty="0">
                          <a:effectLst/>
                        </a:rPr>
                        <a:t>7</a:t>
                      </a:r>
                      <a:endParaRPr lang="en-US" sz="36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b="1" u="none" strike="noStrike" dirty="0">
                          <a:solidFill>
                            <a:schemeClr val="tx2"/>
                          </a:solidFill>
                          <a:effectLst/>
                        </a:rPr>
                        <a:t>Email and Web </a:t>
                      </a:r>
                      <a:r>
                        <a:rPr lang="en-US" sz="3600" u="none" strike="noStrike" dirty="0">
                          <a:effectLst/>
                        </a:rPr>
                        <a:t>Browser Protections </a:t>
                      </a:r>
                      <a:endParaRPr lang="en-US" sz="36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r h="190500">
                <a:tc>
                  <a:txBody>
                    <a:bodyPr/>
                    <a:lstStyle/>
                    <a:p>
                      <a:pPr algn="ctr" fontAlgn="b"/>
                      <a:r>
                        <a:rPr lang="en-US" sz="3600" u="none" strike="noStrike" dirty="0">
                          <a:effectLst/>
                        </a:rPr>
                        <a:t>8</a:t>
                      </a:r>
                      <a:endParaRPr lang="en-US" sz="36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b="1" u="none" strike="noStrike" dirty="0">
                          <a:solidFill>
                            <a:schemeClr val="tx2"/>
                          </a:solidFill>
                          <a:effectLst/>
                        </a:rPr>
                        <a:t>Malware</a:t>
                      </a:r>
                      <a:r>
                        <a:rPr lang="en-US" sz="3600" u="none" strike="noStrike" dirty="0">
                          <a:effectLst/>
                        </a:rPr>
                        <a:t> </a:t>
                      </a:r>
                      <a:r>
                        <a:rPr lang="en-US" sz="3600" u="none" strike="noStrike" dirty="0" smtClean="0">
                          <a:effectLst/>
                        </a:rPr>
                        <a:t>Defenses</a:t>
                      </a:r>
                      <a:endParaRPr lang="en-US" sz="36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r h="190500">
                <a:tc>
                  <a:txBody>
                    <a:bodyPr/>
                    <a:lstStyle/>
                    <a:p>
                      <a:pPr algn="ctr" fontAlgn="b"/>
                      <a:r>
                        <a:rPr lang="en-US" sz="3600" u="none" strike="noStrike" dirty="0">
                          <a:effectLst/>
                        </a:rPr>
                        <a:t>9</a:t>
                      </a:r>
                      <a:endParaRPr lang="en-US" sz="36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u="none" strike="noStrike" dirty="0">
                          <a:effectLst/>
                        </a:rPr>
                        <a:t>Limitation and Control of </a:t>
                      </a:r>
                      <a:r>
                        <a:rPr lang="en-US" sz="3600" b="1" u="none" strike="noStrike" dirty="0">
                          <a:solidFill>
                            <a:schemeClr val="tx2"/>
                          </a:solidFill>
                          <a:effectLst/>
                        </a:rPr>
                        <a:t>Network </a:t>
                      </a:r>
                      <a:r>
                        <a:rPr lang="en-US" sz="3600" b="1" u="none" strike="noStrike" dirty="0" smtClean="0">
                          <a:solidFill>
                            <a:schemeClr val="tx2"/>
                          </a:solidFill>
                          <a:effectLst/>
                        </a:rPr>
                        <a:t>Ports</a:t>
                      </a:r>
                      <a:endParaRPr lang="en-US" sz="3600" b="1" i="0" u="none" strike="noStrike" dirty="0">
                        <a:solidFill>
                          <a:schemeClr val="tx2"/>
                        </a:solidFill>
                        <a:effectLst/>
                        <a:latin typeface="Calibri"/>
                      </a:endParaRPr>
                    </a:p>
                  </a:txBody>
                  <a:tcPr marL="9525" marR="9525" marT="9525" marB="0" anchor="ctr">
                    <a:solidFill>
                      <a:schemeClr val="tx2">
                        <a:lumMod val="20000"/>
                        <a:lumOff val="80000"/>
                      </a:schemeClr>
                    </a:solidFill>
                  </a:tcPr>
                </a:tc>
              </a:tr>
              <a:tr h="190500">
                <a:tc>
                  <a:txBody>
                    <a:bodyPr/>
                    <a:lstStyle/>
                    <a:p>
                      <a:pPr algn="ctr" fontAlgn="b"/>
                      <a:r>
                        <a:rPr lang="en-US" sz="3600" u="none" strike="noStrike" dirty="0">
                          <a:effectLst/>
                        </a:rPr>
                        <a:t>10</a:t>
                      </a:r>
                      <a:endParaRPr lang="en-US" sz="36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b="1" u="none" strike="noStrike" dirty="0">
                          <a:solidFill>
                            <a:schemeClr val="tx2"/>
                          </a:solidFill>
                          <a:effectLst/>
                        </a:rPr>
                        <a:t>Data Recovery </a:t>
                      </a:r>
                      <a:r>
                        <a:rPr lang="en-US" sz="3600" u="none" strike="noStrike" dirty="0" smtClean="0">
                          <a:effectLst/>
                        </a:rPr>
                        <a:t>Capability</a:t>
                      </a:r>
                      <a:endParaRPr lang="en-US" sz="36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bl>
          </a:graphicData>
        </a:graphic>
      </p:graphicFrame>
    </p:spTree>
    <p:extLst>
      <p:ext uri="{BB962C8B-B14F-4D97-AF65-F5344CB8AC3E}">
        <p14:creationId xmlns:p14="http://schemas.microsoft.com/office/powerpoint/2010/main" val="1391210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SANS/CIS CRITICAL SECURITY CONTROLS</a:t>
            </a:r>
            <a:endParaRPr lang="en-US" sz="2800" dirty="0">
              <a:solidFill>
                <a:srgbClr val="002060"/>
              </a:solidFill>
              <a:latin typeface="Candara" panose="020E0502030303020204" pitchFamily="34" charset="0"/>
              <a:cs typeface="Arial"/>
            </a:endParaRPr>
          </a:p>
        </p:txBody>
      </p:sp>
      <p:graphicFrame>
        <p:nvGraphicFramePr>
          <p:cNvPr id="9" name="Table 8"/>
          <p:cNvGraphicFramePr>
            <a:graphicFrameLocks noGrp="1"/>
          </p:cNvGraphicFramePr>
          <p:nvPr>
            <p:extLst>
              <p:ext uri="{D42A27DB-BD31-4B8C-83A1-F6EECF244321}">
                <p14:modId xmlns:p14="http://schemas.microsoft.com/office/powerpoint/2010/main" val="4097257115"/>
              </p:ext>
            </p:extLst>
          </p:nvPr>
        </p:nvGraphicFramePr>
        <p:xfrm>
          <a:off x="723331" y="1428750"/>
          <a:ext cx="7751929" cy="4446270"/>
        </p:xfrm>
        <a:graphic>
          <a:graphicData uri="http://schemas.openxmlformats.org/drawingml/2006/table">
            <a:tbl>
              <a:tblPr>
                <a:tableStyleId>{5C22544A-7EE6-4342-B048-85BDC9FD1C3A}</a:tableStyleId>
              </a:tblPr>
              <a:tblGrid>
                <a:gridCol w="542853"/>
                <a:gridCol w="7209076"/>
              </a:tblGrid>
              <a:tr h="190500">
                <a:tc>
                  <a:txBody>
                    <a:bodyPr/>
                    <a:lstStyle/>
                    <a:p>
                      <a:pPr algn="l" fontAlgn="b"/>
                      <a:r>
                        <a:rPr lang="en-US" sz="3200" b="1" u="none" strike="noStrike" dirty="0">
                          <a:solidFill>
                            <a:schemeClr val="bg1"/>
                          </a:solidFill>
                          <a:effectLst/>
                        </a:rPr>
                        <a:t>SN</a:t>
                      </a:r>
                      <a:endParaRPr lang="en-US" sz="3200" b="1" i="0" u="none" strike="noStrike" dirty="0">
                        <a:solidFill>
                          <a:schemeClr val="bg1"/>
                        </a:solidFill>
                        <a:effectLst/>
                        <a:latin typeface="Calibri"/>
                      </a:endParaRPr>
                    </a:p>
                  </a:txBody>
                  <a:tcPr marL="9525" marR="9525" marT="9525" marB="0" anchor="ctr">
                    <a:solidFill>
                      <a:schemeClr val="tx2"/>
                    </a:solidFill>
                  </a:tcPr>
                </a:tc>
                <a:tc>
                  <a:txBody>
                    <a:bodyPr/>
                    <a:lstStyle/>
                    <a:p>
                      <a:pPr algn="ctr" fontAlgn="b"/>
                      <a:r>
                        <a:rPr lang="en-US" sz="3600" b="1" u="none" strike="noStrike" dirty="0">
                          <a:solidFill>
                            <a:schemeClr val="bg1"/>
                          </a:solidFill>
                          <a:effectLst/>
                        </a:rPr>
                        <a:t>CONTROL</a:t>
                      </a:r>
                      <a:endParaRPr lang="en-US" sz="3600" b="1" i="0" u="none" strike="noStrike" dirty="0">
                        <a:solidFill>
                          <a:schemeClr val="bg1"/>
                        </a:solidFill>
                        <a:effectLst/>
                        <a:latin typeface="Calibri"/>
                      </a:endParaRPr>
                    </a:p>
                  </a:txBody>
                  <a:tcPr marL="9525" marR="9525" marT="9525" marB="0" anchor="ctr">
                    <a:solidFill>
                      <a:schemeClr val="tx2"/>
                    </a:solidFill>
                  </a:tcPr>
                </a:tc>
              </a:tr>
              <a:tr h="190500">
                <a:tc>
                  <a:txBody>
                    <a:bodyPr/>
                    <a:lstStyle/>
                    <a:p>
                      <a:pPr algn="ctr" fontAlgn="b"/>
                      <a:r>
                        <a:rPr lang="en-US" sz="3200" u="none" strike="noStrike" dirty="0">
                          <a:effectLst/>
                        </a:rPr>
                        <a:t>11</a:t>
                      </a:r>
                      <a:endParaRPr lang="en-US" sz="32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b="1" u="none" strike="noStrike" dirty="0">
                          <a:solidFill>
                            <a:schemeClr val="tx2"/>
                          </a:solidFill>
                          <a:effectLst/>
                        </a:rPr>
                        <a:t>Secure Configurations </a:t>
                      </a:r>
                      <a:r>
                        <a:rPr lang="en-US" sz="3600" u="none" strike="noStrike" dirty="0">
                          <a:effectLst/>
                        </a:rPr>
                        <a:t>for </a:t>
                      </a:r>
                      <a:r>
                        <a:rPr lang="en-US" sz="3600" b="1" u="none" strike="noStrike" dirty="0">
                          <a:solidFill>
                            <a:schemeClr val="tx2"/>
                          </a:solidFill>
                          <a:effectLst/>
                        </a:rPr>
                        <a:t>Network </a:t>
                      </a:r>
                      <a:r>
                        <a:rPr lang="en-US" sz="3600" u="none" strike="noStrike" dirty="0">
                          <a:effectLst/>
                        </a:rPr>
                        <a:t>Devices </a:t>
                      </a:r>
                      <a:endParaRPr lang="en-US" sz="36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r h="190500">
                <a:tc>
                  <a:txBody>
                    <a:bodyPr/>
                    <a:lstStyle/>
                    <a:p>
                      <a:pPr algn="ctr" fontAlgn="b"/>
                      <a:r>
                        <a:rPr lang="en-US" sz="3200" u="none" strike="noStrike" dirty="0">
                          <a:effectLst/>
                        </a:rPr>
                        <a:t>12</a:t>
                      </a:r>
                      <a:endParaRPr lang="en-US" sz="32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b="1" u="none" strike="noStrike" dirty="0">
                          <a:solidFill>
                            <a:schemeClr val="tx2"/>
                          </a:solidFill>
                          <a:effectLst/>
                        </a:rPr>
                        <a:t>Boundary</a:t>
                      </a:r>
                      <a:r>
                        <a:rPr lang="en-US" sz="3600" u="none" strike="noStrike" dirty="0">
                          <a:effectLst/>
                        </a:rPr>
                        <a:t> </a:t>
                      </a:r>
                      <a:r>
                        <a:rPr lang="en-US" sz="3600" u="none" strike="noStrike" dirty="0" smtClean="0">
                          <a:effectLst/>
                        </a:rPr>
                        <a:t>Defense</a:t>
                      </a:r>
                      <a:endParaRPr lang="en-US" sz="36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r h="190500">
                <a:tc>
                  <a:txBody>
                    <a:bodyPr/>
                    <a:lstStyle/>
                    <a:p>
                      <a:pPr algn="ctr" fontAlgn="b"/>
                      <a:r>
                        <a:rPr lang="en-US" sz="3200" u="none" strike="noStrike" dirty="0">
                          <a:effectLst/>
                        </a:rPr>
                        <a:t>13</a:t>
                      </a:r>
                      <a:endParaRPr lang="en-US" sz="32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b="1" u="none" strike="noStrike" dirty="0">
                          <a:solidFill>
                            <a:schemeClr val="tx2"/>
                          </a:solidFill>
                          <a:effectLst/>
                        </a:rPr>
                        <a:t>Data</a:t>
                      </a:r>
                      <a:r>
                        <a:rPr lang="en-US" sz="3600" u="none" strike="noStrike" dirty="0">
                          <a:effectLst/>
                        </a:rPr>
                        <a:t> </a:t>
                      </a:r>
                      <a:r>
                        <a:rPr lang="en-US" sz="3600" u="none" strike="noStrike" dirty="0" smtClean="0">
                          <a:effectLst/>
                        </a:rPr>
                        <a:t>Protection</a:t>
                      </a:r>
                      <a:endParaRPr lang="en-US" sz="36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r h="190500">
                <a:tc>
                  <a:txBody>
                    <a:bodyPr/>
                    <a:lstStyle/>
                    <a:p>
                      <a:pPr algn="ctr" fontAlgn="b"/>
                      <a:r>
                        <a:rPr lang="en-US" sz="3200" u="none" strike="noStrike" dirty="0">
                          <a:effectLst/>
                        </a:rPr>
                        <a:t>14</a:t>
                      </a:r>
                      <a:endParaRPr lang="en-US" sz="32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b="1" u="none" strike="noStrike" dirty="0">
                          <a:solidFill>
                            <a:schemeClr val="tx2"/>
                          </a:solidFill>
                          <a:effectLst/>
                        </a:rPr>
                        <a:t>Controlled Access </a:t>
                      </a:r>
                      <a:r>
                        <a:rPr lang="en-US" sz="3600" u="none" strike="noStrike" dirty="0">
                          <a:effectLst/>
                        </a:rPr>
                        <a:t>Based on the Need to </a:t>
                      </a:r>
                      <a:r>
                        <a:rPr lang="en-US" sz="3600" u="none" strike="noStrike" dirty="0" smtClean="0">
                          <a:effectLst/>
                        </a:rPr>
                        <a:t>Know</a:t>
                      </a:r>
                      <a:endParaRPr lang="en-US" sz="36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r h="190500">
                <a:tc>
                  <a:txBody>
                    <a:bodyPr/>
                    <a:lstStyle/>
                    <a:p>
                      <a:pPr algn="ctr" fontAlgn="b"/>
                      <a:r>
                        <a:rPr lang="en-US" sz="3200" u="none" strike="noStrike" dirty="0">
                          <a:effectLst/>
                        </a:rPr>
                        <a:t>15</a:t>
                      </a:r>
                      <a:endParaRPr lang="en-US" sz="32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b="1" u="none" strike="noStrike" dirty="0">
                          <a:solidFill>
                            <a:schemeClr val="tx2"/>
                          </a:solidFill>
                          <a:effectLst/>
                        </a:rPr>
                        <a:t>Wireless</a:t>
                      </a:r>
                      <a:r>
                        <a:rPr lang="en-US" sz="3600" u="none" strike="noStrike" dirty="0">
                          <a:effectLst/>
                        </a:rPr>
                        <a:t> Access </a:t>
                      </a:r>
                      <a:r>
                        <a:rPr lang="en-US" sz="3600" u="none" strike="noStrike" dirty="0" smtClean="0">
                          <a:effectLst/>
                        </a:rPr>
                        <a:t>Control</a:t>
                      </a:r>
                      <a:endParaRPr lang="en-US" sz="36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bl>
          </a:graphicData>
        </a:graphic>
      </p:graphicFrame>
    </p:spTree>
    <p:extLst>
      <p:ext uri="{BB962C8B-B14F-4D97-AF65-F5344CB8AC3E}">
        <p14:creationId xmlns:p14="http://schemas.microsoft.com/office/powerpoint/2010/main" val="1391210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SANS/CIS CRITICAL SECURITY CONTROLS</a:t>
            </a:r>
            <a:endParaRPr lang="en-US" sz="2800" dirty="0">
              <a:solidFill>
                <a:srgbClr val="002060"/>
              </a:solidFill>
              <a:latin typeface="Candara" panose="020E0502030303020204" pitchFamily="34" charset="0"/>
              <a:cs typeface="Arial"/>
            </a:endParaRPr>
          </a:p>
        </p:txBody>
      </p:sp>
      <p:graphicFrame>
        <p:nvGraphicFramePr>
          <p:cNvPr id="9" name="Table 8"/>
          <p:cNvGraphicFramePr>
            <a:graphicFrameLocks noGrp="1"/>
          </p:cNvGraphicFramePr>
          <p:nvPr>
            <p:extLst>
              <p:ext uri="{D42A27DB-BD31-4B8C-83A1-F6EECF244321}">
                <p14:modId xmlns:p14="http://schemas.microsoft.com/office/powerpoint/2010/main" val="1898274795"/>
              </p:ext>
            </p:extLst>
          </p:nvPr>
        </p:nvGraphicFramePr>
        <p:xfrm>
          <a:off x="723331" y="1428750"/>
          <a:ext cx="7751929" cy="4446270"/>
        </p:xfrm>
        <a:graphic>
          <a:graphicData uri="http://schemas.openxmlformats.org/drawingml/2006/table">
            <a:tbl>
              <a:tblPr>
                <a:tableStyleId>{5C22544A-7EE6-4342-B048-85BDC9FD1C3A}</a:tableStyleId>
              </a:tblPr>
              <a:tblGrid>
                <a:gridCol w="542853"/>
                <a:gridCol w="7209076"/>
              </a:tblGrid>
              <a:tr h="190500">
                <a:tc>
                  <a:txBody>
                    <a:bodyPr/>
                    <a:lstStyle/>
                    <a:p>
                      <a:pPr algn="l" fontAlgn="b"/>
                      <a:r>
                        <a:rPr lang="en-US" sz="3600" b="1" u="none" strike="noStrike" dirty="0">
                          <a:solidFill>
                            <a:schemeClr val="bg1"/>
                          </a:solidFill>
                          <a:effectLst/>
                        </a:rPr>
                        <a:t>SN</a:t>
                      </a:r>
                      <a:endParaRPr lang="en-US" sz="3600" b="1" i="0" u="none" strike="noStrike" dirty="0">
                        <a:solidFill>
                          <a:schemeClr val="bg1"/>
                        </a:solidFill>
                        <a:effectLst/>
                        <a:latin typeface="Calibri"/>
                      </a:endParaRPr>
                    </a:p>
                  </a:txBody>
                  <a:tcPr marL="9525" marR="9525" marT="9525" marB="0" anchor="ctr">
                    <a:solidFill>
                      <a:schemeClr val="tx2"/>
                    </a:solidFill>
                  </a:tcPr>
                </a:tc>
                <a:tc>
                  <a:txBody>
                    <a:bodyPr/>
                    <a:lstStyle/>
                    <a:p>
                      <a:pPr algn="ctr" fontAlgn="b"/>
                      <a:r>
                        <a:rPr lang="en-US" sz="3600" b="1" u="none" strike="noStrike" dirty="0">
                          <a:solidFill>
                            <a:schemeClr val="bg1"/>
                          </a:solidFill>
                          <a:effectLst/>
                        </a:rPr>
                        <a:t>CONTROL</a:t>
                      </a:r>
                      <a:endParaRPr lang="en-US" sz="3600" b="1" i="0" u="none" strike="noStrike" dirty="0">
                        <a:solidFill>
                          <a:schemeClr val="bg1"/>
                        </a:solidFill>
                        <a:effectLst/>
                        <a:latin typeface="Calibri"/>
                      </a:endParaRPr>
                    </a:p>
                  </a:txBody>
                  <a:tcPr marL="9525" marR="9525" marT="9525" marB="0" anchor="ctr">
                    <a:solidFill>
                      <a:schemeClr val="tx2"/>
                    </a:solidFill>
                  </a:tcPr>
                </a:tc>
              </a:tr>
              <a:tr h="190500">
                <a:tc>
                  <a:txBody>
                    <a:bodyPr/>
                    <a:lstStyle/>
                    <a:p>
                      <a:pPr algn="l" fontAlgn="b"/>
                      <a:r>
                        <a:rPr lang="en-US" sz="3600" u="none" strike="noStrike" dirty="0">
                          <a:effectLst/>
                        </a:rPr>
                        <a:t>16</a:t>
                      </a:r>
                      <a:endParaRPr lang="en-US" sz="36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b="1" u="none" strike="noStrike" dirty="0">
                          <a:solidFill>
                            <a:schemeClr val="tx2"/>
                          </a:solidFill>
                          <a:effectLst/>
                        </a:rPr>
                        <a:t>Account</a:t>
                      </a:r>
                      <a:r>
                        <a:rPr lang="en-US" sz="3600" u="none" strike="noStrike" dirty="0">
                          <a:effectLst/>
                        </a:rPr>
                        <a:t> </a:t>
                      </a:r>
                      <a:r>
                        <a:rPr lang="en-US" sz="3600" b="1" u="none" strike="noStrike" dirty="0">
                          <a:solidFill>
                            <a:schemeClr val="tx2"/>
                          </a:solidFill>
                          <a:effectLst/>
                        </a:rPr>
                        <a:t>Monitoring</a:t>
                      </a:r>
                      <a:r>
                        <a:rPr lang="en-US" sz="3600" u="none" strike="noStrike" dirty="0">
                          <a:effectLst/>
                        </a:rPr>
                        <a:t> and </a:t>
                      </a:r>
                      <a:r>
                        <a:rPr lang="en-US" sz="3600" u="none" strike="noStrike" dirty="0" smtClean="0">
                          <a:effectLst/>
                        </a:rPr>
                        <a:t>Control</a:t>
                      </a:r>
                      <a:endParaRPr lang="en-US" sz="36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r h="190500">
                <a:tc>
                  <a:txBody>
                    <a:bodyPr/>
                    <a:lstStyle/>
                    <a:p>
                      <a:pPr algn="l" fontAlgn="b"/>
                      <a:r>
                        <a:rPr lang="en-US" sz="3600" u="none" strike="noStrike" dirty="0">
                          <a:effectLst/>
                        </a:rPr>
                        <a:t>17</a:t>
                      </a:r>
                      <a:endParaRPr lang="en-US" sz="36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b="1" u="none" strike="noStrike" dirty="0">
                          <a:solidFill>
                            <a:schemeClr val="tx2"/>
                          </a:solidFill>
                          <a:effectLst/>
                        </a:rPr>
                        <a:t>Security Skills </a:t>
                      </a:r>
                      <a:r>
                        <a:rPr lang="en-US" sz="3600" u="none" strike="noStrike" dirty="0">
                          <a:effectLst/>
                        </a:rPr>
                        <a:t>Assessment and Appropriate Training to Fill </a:t>
                      </a:r>
                      <a:r>
                        <a:rPr lang="en-US" sz="3600" u="none" strike="noStrike" dirty="0" smtClean="0">
                          <a:effectLst/>
                        </a:rPr>
                        <a:t>Gaps</a:t>
                      </a:r>
                      <a:endParaRPr lang="en-US" sz="36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r h="190500">
                <a:tc>
                  <a:txBody>
                    <a:bodyPr/>
                    <a:lstStyle/>
                    <a:p>
                      <a:pPr algn="l" fontAlgn="b"/>
                      <a:r>
                        <a:rPr lang="en-US" sz="3600" u="none" strike="noStrike" dirty="0">
                          <a:effectLst/>
                        </a:rPr>
                        <a:t>18</a:t>
                      </a:r>
                      <a:endParaRPr lang="en-US" sz="36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u="none" strike="noStrike" dirty="0">
                          <a:effectLst/>
                        </a:rPr>
                        <a:t>Application </a:t>
                      </a:r>
                      <a:r>
                        <a:rPr lang="en-US" sz="3600" b="1" u="none" strike="noStrike" dirty="0">
                          <a:solidFill>
                            <a:schemeClr val="tx2"/>
                          </a:solidFill>
                          <a:effectLst/>
                        </a:rPr>
                        <a:t>Software</a:t>
                      </a:r>
                      <a:r>
                        <a:rPr lang="en-US" sz="3600" u="none" strike="noStrike" dirty="0">
                          <a:effectLst/>
                        </a:rPr>
                        <a:t> </a:t>
                      </a:r>
                      <a:r>
                        <a:rPr lang="en-US" sz="3600" u="none" strike="noStrike" dirty="0" smtClean="0">
                          <a:effectLst/>
                        </a:rPr>
                        <a:t>Security</a:t>
                      </a:r>
                      <a:endParaRPr lang="en-US" sz="36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r h="190500">
                <a:tc>
                  <a:txBody>
                    <a:bodyPr/>
                    <a:lstStyle/>
                    <a:p>
                      <a:pPr algn="l" fontAlgn="b"/>
                      <a:r>
                        <a:rPr lang="en-US" sz="3600" u="none" strike="noStrike" dirty="0">
                          <a:effectLst/>
                        </a:rPr>
                        <a:t>19</a:t>
                      </a:r>
                      <a:endParaRPr lang="en-US" sz="36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b="1" u="none" strike="noStrike" dirty="0">
                          <a:solidFill>
                            <a:schemeClr val="tx2"/>
                          </a:solidFill>
                          <a:effectLst/>
                        </a:rPr>
                        <a:t>Incident Response </a:t>
                      </a:r>
                      <a:r>
                        <a:rPr lang="en-US" sz="3600" u="none" strike="noStrike" dirty="0">
                          <a:effectLst/>
                        </a:rPr>
                        <a:t>and </a:t>
                      </a:r>
                      <a:r>
                        <a:rPr lang="en-US" sz="3600" u="none" strike="noStrike" dirty="0" smtClean="0">
                          <a:effectLst/>
                        </a:rPr>
                        <a:t>Management</a:t>
                      </a:r>
                      <a:endParaRPr lang="en-US" sz="36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r h="190500">
                <a:tc>
                  <a:txBody>
                    <a:bodyPr/>
                    <a:lstStyle/>
                    <a:p>
                      <a:pPr algn="l" fontAlgn="b"/>
                      <a:r>
                        <a:rPr lang="en-US" sz="3600" u="none" strike="noStrike" dirty="0">
                          <a:effectLst/>
                        </a:rPr>
                        <a:t>20</a:t>
                      </a:r>
                      <a:endParaRPr lang="en-US" sz="3600" b="0" i="0" u="none" strike="noStrike" dirty="0">
                        <a:solidFill>
                          <a:srgbClr val="000000"/>
                        </a:solidFill>
                        <a:effectLst/>
                        <a:latin typeface="Calibri"/>
                      </a:endParaRPr>
                    </a:p>
                  </a:txBody>
                  <a:tcPr marL="9525" marR="9525" marT="9525" marB="0" anchor="ctr">
                    <a:solidFill>
                      <a:schemeClr val="bg1">
                        <a:lumMod val="75000"/>
                      </a:schemeClr>
                    </a:solidFill>
                  </a:tcPr>
                </a:tc>
                <a:tc>
                  <a:txBody>
                    <a:bodyPr/>
                    <a:lstStyle/>
                    <a:p>
                      <a:pPr algn="l" fontAlgn="b"/>
                      <a:r>
                        <a:rPr lang="en-US" sz="3600" b="1" u="none" strike="noStrike" dirty="0">
                          <a:solidFill>
                            <a:schemeClr val="tx2"/>
                          </a:solidFill>
                          <a:effectLst/>
                        </a:rPr>
                        <a:t>Penetration Tests </a:t>
                      </a:r>
                      <a:r>
                        <a:rPr lang="en-US" sz="3600" u="none" strike="noStrike" dirty="0">
                          <a:effectLst/>
                        </a:rPr>
                        <a:t>and Red Team </a:t>
                      </a:r>
                      <a:r>
                        <a:rPr lang="en-US" sz="3600" u="none" strike="noStrike" dirty="0" smtClean="0">
                          <a:effectLst/>
                        </a:rPr>
                        <a:t>Exercises</a:t>
                      </a:r>
                      <a:endParaRPr lang="en-US" sz="3600" b="0" i="0" u="none" strike="noStrike" dirty="0">
                        <a:solidFill>
                          <a:srgbClr val="000000"/>
                        </a:solidFill>
                        <a:effectLst/>
                        <a:latin typeface="Calibri"/>
                      </a:endParaRPr>
                    </a:p>
                  </a:txBody>
                  <a:tcPr marL="9525" marR="9525" marT="9525" marB="0" anchor="ctr">
                    <a:solidFill>
                      <a:schemeClr val="tx2">
                        <a:lumMod val="20000"/>
                        <a:lumOff val="80000"/>
                      </a:schemeClr>
                    </a:solidFill>
                  </a:tcPr>
                </a:tc>
              </a:tr>
            </a:tbl>
          </a:graphicData>
        </a:graphic>
      </p:graphicFrame>
    </p:spTree>
    <p:extLst>
      <p:ext uri="{BB962C8B-B14F-4D97-AF65-F5344CB8AC3E}">
        <p14:creationId xmlns:p14="http://schemas.microsoft.com/office/powerpoint/2010/main" val="1391210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SANS/CIS CRITICAL SECURITY CONTROLS</a:t>
            </a:r>
            <a:endParaRPr lang="en-US" sz="2800" dirty="0">
              <a:solidFill>
                <a:srgbClr val="002060"/>
              </a:solidFill>
              <a:latin typeface="Candara" panose="020E0502030303020204" pitchFamily="34" charset="0"/>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2703345337"/>
              </p:ext>
            </p:extLst>
          </p:nvPr>
        </p:nvGraphicFramePr>
        <p:xfrm>
          <a:off x="968992" y="1651374"/>
          <a:ext cx="7206018" cy="4398645"/>
        </p:xfrm>
        <a:graphic>
          <a:graphicData uri="http://schemas.openxmlformats.org/drawingml/2006/table">
            <a:tbl>
              <a:tblPr>
                <a:tableStyleId>{5C22544A-7EE6-4342-B048-85BDC9FD1C3A}</a:tableStyleId>
              </a:tblPr>
              <a:tblGrid>
                <a:gridCol w="7206018"/>
              </a:tblGrid>
              <a:tr h="4394579">
                <a:tc>
                  <a:txBody>
                    <a:bodyPr/>
                    <a:lstStyle/>
                    <a:p>
                      <a:pPr algn="l" fontAlgn="b"/>
                      <a:r>
                        <a:rPr lang="en-US" sz="3200" b="0" i="0" u="none" strike="noStrike" dirty="0">
                          <a:solidFill>
                            <a:srgbClr val="000000"/>
                          </a:solidFill>
                          <a:effectLst/>
                          <a:latin typeface="Calibri"/>
                        </a:rPr>
                        <a:t>Deploy an </a:t>
                      </a:r>
                      <a:r>
                        <a:rPr lang="en-US" sz="3200" b="1" i="0" u="none" strike="noStrike" dirty="0">
                          <a:solidFill>
                            <a:schemeClr val="tx2"/>
                          </a:solidFill>
                          <a:effectLst/>
                          <a:latin typeface="Calibri"/>
                        </a:rPr>
                        <a:t>automated asset inventory discovery tool </a:t>
                      </a:r>
                      <a:r>
                        <a:rPr lang="en-US" sz="3200" b="0" i="0" u="none" strike="noStrike" dirty="0">
                          <a:solidFill>
                            <a:srgbClr val="000000"/>
                          </a:solidFill>
                          <a:effectLst/>
                          <a:latin typeface="Calibri"/>
                        </a:rPr>
                        <a:t>and use it to build a preliminary inventory of systems connected to an organization’s public and private network(s). Both active tools that scan through IPv4 or IPv6 network address ranges and passive tools that identify hosts based on analyzing their traffic should be employed.</a:t>
                      </a:r>
                    </a:p>
                  </a:txBody>
                  <a:tcPr marL="9525" marR="9525" marT="9525" marB="0" anchor="b">
                    <a:solidFill>
                      <a:schemeClr val="accent3">
                        <a:lumMod val="60000"/>
                        <a:lumOff val="40000"/>
                      </a:schemeClr>
                    </a:solidFill>
                  </a:tcPr>
                </a:tc>
              </a:tr>
            </a:tbl>
          </a:graphicData>
        </a:graphic>
      </p:graphicFrame>
      <p:sp>
        <p:nvSpPr>
          <p:cNvPr id="4" name="TextBox 3"/>
          <p:cNvSpPr txBox="1"/>
          <p:nvPr/>
        </p:nvSpPr>
        <p:spPr>
          <a:xfrm>
            <a:off x="968992" y="1228294"/>
            <a:ext cx="7206018" cy="461665"/>
          </a:xfrm>
          <a:prstGeom prst="rect">
            <a:avLst/>
          </a:prstGeom>
          <a:solidFill>
            <a:schemeClr val="tx2"/>
          </a:solidFill>
        </p:spPr>
        <p:txBody>
          <a:bodyPr wrap="square" rtlCol="0">
            <a:spAutoFit/>
          </a:bodyPr>
          <a:lstStyle/>
          <a:p>
            <a:pPr algn="ctr"/>
            <a:r>
              <a:rPr lang="en-US" sz="2400" dirty="0" smtClean="0">
                <a:solidFill>
                  <a:schemeClr val="bg1"/>
                </a:solidFill>
              </a:rPr>
              <a:t>CONTROL 1.1: INVENTORY OF AUTH &amp; UNAUTH DEVICES</a:t>
            </a:r>
            <a:endParaRPr lang="en-US" sz="2400" dirty="0">
              <a:solidFill>
                <a:schemeClr val="bg1"/>
              </a:solidFill>
            </a:endParaRPr>
          </a:p>
        </p:txBody>
      </p:sp>
    </p:spTree>
    <p:extLst>
      <p:ext uri="{BB962C8B-B14F-4D97-AF65-F5344CB8AC3E}">
        <p14:creationId xmlns:p14="http://schemas.microsoft.com/office/powerpoint/2010/main" val="189467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SANS/CIS CRITICAL SECURITY CONTROLS</a:t>
            </a:r>
            <a:endParaRPr lang="en-US" sz="2800" dirty="0">
              <a:solidFill>
                <a:srgbClr val="002060"/>
              </a:solidFill>
              <a:latin typeface="Candara" panose="020E0502030303020204" pitchFamily="34" charset="0"/>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3611303156"/>
              </p:ext>
            </p:extLst>
          </p:nvPr>
        </p:nvGraphicFramePr>
        <p:xfrm>
          <a:off x="1101366" y="1651374"/>
          <a:ext cx="6932964" cy="4947285"/>
        </p:xfrm>
        <a:graphic>
          <a:graphicData uri="http://schemas.openxmlformats.org/drawingml/2006/table">
            <a:tbl>
              <a:tblPr>
                <a:tableStyleId>{5C22544A-7EE6-4342-B048-85BDC9FD1C3A}</a:tableStyleId>
              </a:tblPr>
              <a:tblGrid>
                <a:gridCol w="6932964"/>
              </a:tblGrid>
              <a:tr h="4394579">
                <a:tc>
                  <a:txBody>
                    <a:bodyPr/>
                    <a:lstStyle/>
                    <a:p>
                      <a:pPr algn="l" fontAlgn="b"/>
                      <a:r>
                        <a:rPr lang="en-US" sz="3600" b="0" i="0" u="none" strike="noStrike" dirty="0">
                          <a:solidFill>
                            <a:srgbClr val="000000"/>
                          </a:solidFill>
                          <a:effectLst/>
                          <a:latin typeface="Calibri"/>
                        </a:rPr>
                        <a:t>Devise a </a:t>
                      </a:r>
                      <a:r>
                        <a:rPr lang="en-US" sz="3600" b="1" i="0" u="none" strike="noStrike" dirty="0">
                          <a:solidFill>
                            <a:schemeClr val="tx2"/>
                          </a:solidFill>
                          <a:effectLst/>
                          <a:latin typeface="Calibri"/>
                        </a:rPr>
                        <a:t>list of authorized software and version </a:t>
                      </a:r>
                      <a:r>
                        <a:rPr lang="en-US" sz="3600" b="0" i="0" u="none" strike="noStrike" dirty="0">
                          <a:solidFill>
                            <a:srgbClr val="000000"/>
                          </a:solidFill>
                          <a:effectLst/>
                          <a:latin typeface="Calibri"/>
                        </a:rPr>
                        <a:t>that is required in the enterprise </a:t>
                      </a:r>
                      <a:r>
                        <a:rPr lang="en-US" sz="3600" b="1" i="0" u="none" strike="noStrike" dirty="0">
                          <a:solidFill>
                            <a:schemeClr val="tx2"/>
                          </a:solidFill>
                          <a:effectLst/>
                          <a:latin typeface="Calibri"/>
                        </a:rPr>
                        <a:t>for each type of system</a:t>
                      </a:r>
                      <a:r>
                        <a:rPr lang="en-US" sz="3600" b="0" i="0" u="none" strike="noStrike" dirty="0">
                          <a:solidFill>
                            <a:srgbClr val="000000"/>
                          </a:solidFill>
                          <a:effectLst/>
                          <a:latin typeface="Calibri"/>
                        </a:rPr>
                        <a:t>, including servers, workstations, and laptops of various kinds and uses.  This list should be </a:t>
                      </a:r>
                      <a:r>
                        <a:rPr lang="en-US" sz="3600" b="1" i="0" u="none" strike="noStrike" dirty="0">
                          <a:solidFill>
                            <a:schemeClr val="tx2"/>
                          </a:solidFill>
                          <a:effectLst/>
                          <a:latin typeface="Calibri"/>
                        </a:rPr>
                        <a:t>monitored by file integrity checking tools </a:t>
                      </a:r>
                      <a:r>
                        <a:rPr lang="en-US" sz="3600" b="0" i="0" u="none" strike="noStrike" dirty="0">
                          <a:solidFill>
                            <a:srgbClr val="000000"/>
                          </a:solidFill>
                          <a:effectLst/>
                          <a:latin typeface="Calibri"/>
                        </a:rPr>
                        <a:t>to validate that the authorized software has not been modified.</a:t>
                      </a:r>
                    </a:p>
                  </a:txBody>
                  <a:tcPr marL="9525" marR="9525" marT="9525" marB="0" anchor="b">
                    <a:solidFill>
                      <a:schemeClr val="accent3">
                        <a:lumMod val="60000"/>
                        <a:lumOff val="40000"/>
                      </a:schemeClr>
                    </a:solidFill>
                  </a:tcPr>
                </a:tc>
              </a:tr>
            </a:tbl>
          </a:graphicData>
        </a:graphic>
      </p:graphicFrame>
      <p:sp>
        <p:nvSpPr>
          <p:cNvPr id="4" name="TextBox 3"/>
          <p:cNvSpPr txBox="1"/>
          <p:nvPr/>
        </p:nvSpPr>
        <p:spPr>
          <a:xfrm>
            <a:off x="1097337" y="1228294"/>
            <a:ext cx="6919407" cy="461665"/>
          </a:xfrm>
          <a:prstGeom prst="rect">
            <a:avLst/>
          </a:prstGeom>
          <a:solidFill>
            <a:schemeClr val="tx2"/>
          </a:solidFill>
        </p:spPr>
        <p:txBody>
          <a:bodyPr wrap="square" rtlCol="0">
            <a:spAutoFit/>
          </a:bodyPr>
          <a:lstStyle/>
          <a:p>
            <a:pPr algn="ctr"/>
            <a:r>
              <a:rPr lang="en-US" sz="2400" dirty="0" smtClean="0">
                <a:solidFill>
                  <a:schemeClr val="bg1"/>
                </a:solidFill>
              </a:rPr>
              <a:t>CONTROL 2.1: INVENTORY OF AUTH &amp; UNAUTH SW</a:t>
            </a:r>
            <a:endParaRPr lang="en-US" sz="2400" dirty="0">
              <a:solidFill>
                <a:schemeClr val="bg1"/>
              </a:solidFill>
            </a:endParaRPr>
          </a:p>
        </p:txBody>
      </p:sp>
    </p:spTree>
    <p:extLst>
      <p:ext uri="{BB962C8B-B14F-4D97-AF65-F5344CB8AC3E}">
        <p14:creationId xmlns:p14="http://schemas.microsoft.com/office/powerpoint/2010/main" val="4142192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SANS/CIS CRITICAL SECURITY CONTROLS</a:t>
            </a:r>
            <a:endParaRPr lang="en-US" sz="2800" dirty="0">
              <a:solidFill>
                <a:srgbClr val="002060"/>
              </a:solidFill>
              <a:latin typeface="Candara" panose="020E0502030303020204" pitchFamily="34" charset="0"/>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3278723919"/>
              </p:ext>
            </p:extLst>
          </p:nvPr>
        </p:nvGraphicFramePr>
        <p:xfrm>
          <a:off x="1101366" y="1651374"/>
          <a:ext cx="6932964" cy="4886325"/>
        </p:xfrm>
        <a:graphic>
          <a:graphicData uri="http://schemas.openxmlformats.org/drawingml/2006/table">
            <a:tbl>
              <a:tblPr>
                <a:tableStyleId>{5C22544A-7EE6-4342-B048-85BDC9FD1C3A}</a:tableStyleId>
              </a:tblPr>
              <a:tblGrid>
                <a:gridCol w="6932964"/>
              </a:tblGrid>
              <a:tr h="4394579">
                <a:tc>
                  <a:txBody>
                    <a:bodyPr/>
                    <a:lstStyle/>
                    <a:p>
                      <a:pPr algn="l" fontAlgn="b"/>
                      <a:r>
                        <a:rPr lang="en-US" sz="3200" b="0" i="0" u="none" strike="noStrike" dirty="0">
                          <a:solidFill>
                            <a:srgbClr val="000000"/>
                          </a:solidFill>
                          <a:effectLst/>
                          <a:latin typeface="Calibri"/>
                        </a:rPr>
                        <a:t>Establish </a:t>
                      </a:r>
                      <a:r>
                        <a:rPr lang="en-US" sz="3200" b="1" i="0" u="none" strike="noStrike" dirty="0">
                          <a:solidFill>
                            <a:schemeClr val="tx2"/>
                          </a:solidFill>
                          <a:effectLst/>
                          <a:latin typeface="Calibri"/>
                        </a:rPr>
                        <a:t>standard secure configurations of your operating systems and software applications.</a:t>
                      </a:r>
                      <a:r>
                        <a:rPr lang="en-US" sz="3200" b="0" i="0" u="none" strike="noStrike" dirty="0">
                          <a:solidFill>
                            <a:srgbClr val="000000"/>
                          </a:solidFill>
                          <a:effectLst/>
                          <a:latin typeface="Calibri"/>
                        </a:rPr>
                        <a:t> Standardized </a:t>
                      </a:r>
                      <a:r>
                        <a:rPr lang="en-US" sz="3200" b="1" i="0" u="none" strike="noStrike" dirty="0">
                          <a:solidFill>
                            <a:schemeClr val="tx2"/>
                          </a:solidFill>
                          <a:effectLst/>
                          <a:latin typeface="Calibri"/>
                        </a:rPr>
                        <a:t>images should represent hardened versions </a:t>
                      </a:r>
                      <a:r>
                        <a:rPr lang="en-US" sz="3200" b="0" i="0" u="none" strike="noStrike" dirty="0">
                          <a:solidFill>
                            <a:srgbClr val="000000"/>
                          </a:solidFill>
                          <a:effectLst/>
                          <a:latin typeface="Calibri"/>
                        </a:rPr>
                        <a:t>of the underlying </a:t>
                      </a:r>
                      <a:r>
                        <a:rPr lang="en-US" sz="3200" b="1" i="0" u="none" strike="noStrike" dirty="0">
                          <a:solidFill>
                            <a:schemeClr val="tx2"/>
                          </a:solidFill>
                          <a:effectLst/>
                          <a:latin typeface="Calibri"/>
                        </a:rPr>
                        <a:t>operating system and the applications </a:t>
                      </a:r>
                      <a:r>
                        <a:rPr lang="en-US" sz="3200" b="0" i="0" u="none" strike="noStrike" dirty="0">
                          <a:solidFill>
                            <a:srgbClr val="000000"/>
                          </a:solidFill>
                          <a:effectLst/>
                          <a:latin typeface="Calibri"/>
                        </a:rPr>
                        <a:t>installed on the system. These images should be </a:t>
                      </a:r>
                      <a:r>
                        <a:rPr lang="en-US" sz="3200" b="1" i="0" u="none" strike="noStrike" dirty="0">
                          <a:solidFill>
                            <a:schemeClr val="tx2"/>
                          </a:solidFill>
                          <a:effectLst/>
                          <a:latin typeface="Calibri"/>
                        </a:rPr>
                        <a:t>validated and refreshed on a regular basis </a:t>
                      </a:r>
                      <a:r>
                        <a:rPr lang="en-US" sz="3200" b="0" i="0" u="none" strike="noStrike" dirty="0">
                          <a:solidFill>
                            <a:srgbClr val="000000"/>
                          </a:solidFill>
                          <a:effectLst/>
                          <a:latin typeface="Calibri"/>
                        </a:rPr>
                        <a:t>to update their security configuration in light of recent vulnerabilities and attack vectors.</a:t>
                      </a:r>
                    </a:p>
                  </a:txBody>
                  <a:tcPr marL="9525" marR="9525" marT="9525" marB="0" anchor="b">
                    <a:solidFill>
                      <a:schemeClr val="accent3">
                        <a:lumMod val="60000"/>
                        <a:lumOff val="40000"/>
                      </a:schemeClr>
                    </a:solidFill>
                  </a:tcPr>
                </a:tc>
              </a:tr>
            </a:tbl>
          </a:graphicData>
        </a:graphic>
      </p:graphicFrame>
      <p:sp>
        <p:nvSpPr>
          <p:cNvPr id="4" name="TextBox 3"/>
          <p:cNvSpPr txBox="1"/>
          <p:nvPr/>
        </p:nvSpPr>
        <p:spPr>
          <a:xfrm>
            <a:off x="1114922" y="1228294"/>
            <a:ext cx="6919407" cy="461665"/>
          </a:xfrm>
          <a:prstGeom prst="rect">
            <a:avLst/>
          </a:prstGeom>
          <a:solidFill>
            <a:schemeClr val="tx2"/>
          </a:solidFill>
        </p:spPr>
        <p:txBody>
          <a:bodyPr wrap="square" rtlCol="0">
            <a:spAutoFit/>
          </a:bodyPr>
          <a:lstStyle/>
          <a:p>
            <a:pPr algn="ctr"/>
            <a:r>
              <a:rPr lang="en-US" sz="2400" dirty="0" smtClean="0">
                <a:solidFill>
                  <a:schemeClr val="bg1"/>
                </a:solidFill>
              </a:rPr>
              <a:t>CONTROL 3.1: SECURE CONFIGS FOR HW &amp; SW</a:t>
            </a:r>
            <a:endParaRPr lang="en-US" sz="2400" dirty="0">
              <a:solidFill>
                <a:schemeClr val="bg1"/>
              </a:solidFill>
            </a:endParaRPr>
          </a:p>
        </p:txBody>
      </p:sp>
    </p:spTree>
    <p:extLst>
      <p:ext uri="{BB962C8B-B14F-4D97-AF65-F5344CB8AC3E}">
        <p14:creationId xmlns:p14="http://schemas.microsoft.com/office/powerpoint/2010/main" val="3329445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SANS/CIS CRITICAL SECURITY CONTROLS</a:t>
            </a:r>
            <a:endParaRPr lang="en-US" sz="2800" dirty="0">
              <a:solidFill>
                <a:srgbClr val="002060"/>
              </a:solidFill>
              <a:latin typeface="Candara" panose="020E0502030303020204" pitchFamily="34" charset="0"/>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1668341166"/>
              </p:ext>
            </p:extLst>
          </p:nvPr>
        </p:nvGraphicFramePr>
        <p:xfrm>
          <a:off x="1101366" y="2006222"/>
          <a:ext cx="6932964" cy="4398645"/>
        </p:xfrm>
        <a:graphic>
          <a:graphicData uri="http://schemas.openxmlformats.org/drawingml/2006/table">
            <a:tbl>
              <a:tblPr>
                <a:tableStyleId>{5C22544A-7EE6-4342-B048-85BDC9FD1C3A}</a:tableStyleId>
              </a:tblPr>
              <a:tblGrid>
                <a:gridCol w="6932964"/>
              </a:tblGrid>
              <a:tr h="4394579">
                <a:tc>
                  <a:txBody>
                    <a:bodyPr/>
                    <a:lstStyle/>
                    <a:p>
                      <a:pPr algn="l" fontAlgn="ctr"/>
                      <a:r>
                        <a:rPr lang="en-US" sz="3200" b="0" i="0" u="none" strike="noStrike" dirty="0">
                          <a:solidFill>
                            <a:srgbClr val="000000"/>
                          </a:solidFill>
                          <a:effectLst/>
                          <a:latin typeface="Calibri"/>
                        </a:rPr>
                        <a:t>Run </a:t>
                      </a:r>
                      <a:r>
                        <a:rPr lang="en-US" sz="3200" b="1" i="0" u="none" strike="noStrike" dirty="0">
                          <a:solidFill>
                            <a:schemeClr val="tx2"/>
                          </a:solidFill>
                          <a:effectLst/>
                          <a:latin typeface="Calibri"/>
                        </a:rPr>
                        <a:t>automated vulnerability scanning tools </a:t>
                      </a:r>
                      <a:r>
                        <a:rPr lang="en-US" sz="3200" b="0" i="0" u="none" strike="noStrike" dirty="0">
                          <a:solidFill>
                            <a:srgbClr val="000000"/>
                          </a:solidFill>
                          <a:effectLst/>
                          <a:latin typeface="Calibri"/>
                        </a:rPr>
                        <a:t>against all systems on the network on a </a:t>
                      </a:r>
                      <a:r>
                        <a:rPr lang="en-US" sz="3200" b="1" i="0" u="none" strike="noStrike" dirty="0">
                          <a:solidFill>
                            <a:schemeClr val="tx2"/>
                          </a:solidFill>
                          <a:effectLst/>
                          <a:latin typeface="Calibri"/>
                        </a:rPr>
                        <a:t>weekly or more frequent basis </a:t>
                      </a:r>
                      <a:r>
                        <a:rPr lang="en-US" sz="3200" b="0" i="0" u="none" strike="noStrike" dirty="0">
                          <a:solidFill>
                            <a:srgbClr val="000000"/>
                          </a:solidFill>
                          <a:effectLst/>
                          <a:latin typeface="Calibri"/>
                        </a:rPr>
                        <a:t>and deliver prioritized lists of the most critical vulnerabilities to each responsible system administrator </a:t>
                      </a:r>
                      <a:r>
                        <a:rPr lang="en-US" sz="3200" b="1" i="0" u="none" strike="noStrike" dirty="0">
                          <a:solidFill>
                            <a:schemeClr val="tx2"/>
                          </a:solidFill>
                          <a:effectLst/>
                          <a:latin typeface="Calibri"/>
                        </a:rPr>
                        <a:t>along with risk scores that compare the effectiveness of system administrators and departments in reducing risk.</a:t>
                      </a:r>
                      <a:r>
                        <a:rPr lang="en-US" sz="3200" b="0" i="0" u="none" strike="noStrike" dirty="0">
                          <a:solidFill>
                            <a:srgbClr val="000000"/>
                          </a:solidFill>
                          <a:effectLst/>
                          <a:latin typeface="Calibri"/>
                        </a:rPr>
                        <a:t>  </a:t>
                      </a:r>
                    </a:p>
                  </a:txBody>
                  <a:tcPr marL="9525" marR="9525" marT="9525" marB="0" anchor="ctr">
                    <a:solidFill>
                      <a:schemeClr val="accent3">
                        <a:lumMod val="60000"/>
                        <a:lumOff val="40000"/>
                      </a:schemeClr>
                    </a:solidFill>
                  </a:tcPr>
                </a:tc>
              </a:tr>
            </a:tbl>
          </a:graphicData>
        </a:graphic>
      </p:graphicFrame>
      <p:sp>
        <p:nvSpPr>
          <p:cNvPr id="4" name="TextBox 3"/>
          <p:cNvSpPr txBox="1"/>
          <p:nvPr/>
        </p:nvSpPr>
        <p:spPr>
          <a:xfrm>
            <a:off x="1114922" y="1228294"/>
            <a:ext cx="6919407" cy="830997"/>
          </a:xfrm>
          <a:prstGeom prst="rect">
            <a:avLst/>
          </a:prstGeom>
          <a:solidFill>
            <a:schemeClr val="tx2"/>
          </a:solidFill>
        </p:spPr>
        <p:txBody>
          <a:bodyPr wrap="square" rtlCol="0">
            <a:spAutoFit/>
          </a:bodyPr>
          <a:lstStyle/>
          <a:p>
            <a:pPr algn="ctr"/>
            <a:r>
              <a:rPr lang="en-US" sz="2400" dirty="0" smtClean="0">
                <a:solidFill>
                  <a:schemeClr val="bg1"/>
                </a:solidFill>
              </a:rPr>
              <a:t>CONTROL 4.1: CONTINUOUS VULNERABILITY ASSESSMENT &amp; REMEDIATION</a:t>
            </a:r>
            <a:endParaRPr lang="en-US" sz="2400" dirty="0">
              <a:solidFill>
                <a:schemeClr val="bg1"/>
              </a:solidFill>
            </a:endParaRPr>
          </a:p>
        </p:txBody>
      </p:sp>
    </p:spTree>
    <p:extLst>
      <p:ext uri="{BB962C8B-B14F-4D97-AF65-F5344CB8AC3E}">
        <p14:creationId xmlns:p14="http://schemas.microsoft.com/office/powerpoint/2010/main" val="4228690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16929</TotalTime>
  <Words>578</Words>
  <Application>Microsoft Office PowerPoint</Application>
  <PresentationFormat>On-screen Show (4:3)</PresentationFormat>
  <Paragraphs>109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Candara</vt:lpstr>
      <vt:lpstr>Office Theme</vt:lpstr>
      <vt:lpstr>SANS/CIS CRITICAL SECURITY CONTROLS</vt:lpstr>
      <vt:lpstr>SANS/CIS CRITICAL SECURITY CONTROLS</vt:lpstr>
      <vt:lpstr>SANS/CIS CRITICAL SECURITY CONTROLS</vt:lpstr>
      <vt:lpstr>SANS/CIS CRITICAL SECURITY CONTROLS</vt:lpstr>
      <vt:lpstr>SANS/CIS CRITICAL SECURITY CONTROLS</vt:lpstr>
      <vt:lpstr>SANS/CIS CRITICAL SECURITY CONTROLS</vt:lpstr>
      <vt:lpstr>SANS/CIS CRITICAL SECURITY CONTROLS</vt:lpstr>
      <vt:lpstr>SANS/CIS CRITICAL SECURITY CONTROLS</vt:lpstr>
      <vt:lpstr>SANS/CIS CRITICAL SECURITY CONTROLS</vt:lpstr>
      <vt:lpstr>SANS/CIS CRITICAL SECURITY CONTROLS</vt:lpstr>
      <vt:lpstr>SANS/CIS CRITICAL SECURITY CONTROLS</vt:lpstr>
      <vt:lpstr>SANS/CIS CRITICAL SECURITY CONTROLS</vt:lpstr>
      <vt:lpstr>SANS/CIS CRITICAL SECURITY CONTROLS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Administrator</cp:lastModifiedBy>
  <cp:revision>1324</cp:revision>
  <cp:lastPrinted>2017-07-15T17:14:51Z</cp:lastPrinted>
  <dcterms:modified xsi:type="dcterms:W3CDTF">2017-07-20T12:47:10Z</dcterms:modified>
</cp:coreProperties>
</file>