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372" r:id="rId2"/>
    <p:sldId id="374" r:id="rId3"/>
    <p:sldId id="375" r:id="rId4"/>
    <p:sldId id="376" r:id="rId5"/>
    <p:sldId id="379" r:id="rId6"/>
    <p:sldId id="380" r:id="rId7"/>
    <p:sldId id="381" r:id="rId8"/>
    <p:sldId id="382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6" userDrawn="1">
          <p15:clr>
            <a:srgbClr val="A4A3A4"/>
          </p15:clr>
        </p15:guide>
        <p15:guide id="2" pos="2976" userDrawn="1">
          <p15:clr>
            <a:srgbClr val="A4A3A4"/>
          </p15:clr>
        </p15:guide>
        <p15:guide id="3" pos="288" userDrawn="1">
          <p15:clr>
            <a:srgbClr val="A4A3A4"/>
          </p15:clr>
        </p15:guide>
        <p15:guide id="4" orient="horz" pos="144" userDrawn="1">
          <p15:clr>
            <a:srgbClr val="A4A3A4"/>
          </p15:clr>
        </p15:guide>
        <p15:guide id="5" orient="horz" pos="809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ZZAT GUL" initials="IG" lastIdx="3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clrMode="bw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0875"/>
    <a:srgbClr val="7C3B06"/>
    <a:srgbClr val="C5C5C5"/>
    <a:srgbClr val="684F1E"/>
    <a:srgbClr val="084819"/>
    <a:srgbClr val="5B05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7326" autoAdjust="0"/>
    <p:restoredTop sz="94660"/>
  </p:normalViewPr>
  <p:slideViewPr>
    <p:cSldViewPr snapToGrid="0">
      <p:cViewPr varScale="1">
        <p:scale>
          <a:sx n="55" d="100"/>
          <a:sy n="55" d="100"/>
        </p:scale>
        <p:origin x="90" y="342"/>
      </p:cViewPr>
      <p:guideLst>
        <p:guide orient="horz" pos="816"/>
        <p:guide pos="2976"/>
        <p:guide pos="288"/>
        <p:guide orient="horz" pos="144"/>
        <p:guide orient="horz" pos="80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1D6E16-51C0-4345-9068-9A45A114C3D9}" type="datetimeFigureOut">
              <a:rPr lang="en-US" smtClean="0"/>
              <a:t>20-Jul-17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C9D963-D9F2-4349-A898-395F51599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BA4CFF-7EFB-413D-979F-A35F027C1BED}" type="datetimeFigureOut">
              <a:rPr lang="en-US" smtClean="0"/>
              <a:t>20-Jul-17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E10C6-2278-46DF-8982-0D5CB7448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B5805-4A80-4240-9674-611D0350C9F5}" type="datetime1">
              <a:rPr lang="en-US" smtClean="0"/>
              <a:t>20-Jul-17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821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EDDDD-F959-4D1A-9512-A7872E4461BE}" type="datetime1">
              <a:rPr lang="en-US" smtClean="0"/>
              <a:t>20-Jul-17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770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B695C-B97A-44F8-BE78-29BECED17B65}" type="datetime1">
              <a:rPr lang="en-US" smtClean="0"/>
              <a:t>20-Jul-17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490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9DE9E-7AC5-4F3C-919A-3CD9D1803631}" type="datetime1">
              <a:rPr lang="en-US" smtClean="0"/>
              <a:t>20-Jul-17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069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F48DB-0A0E-4B15-B961-008B484F8715}" type="datetime1">
              <a:rPr lang="en-US" smtClean="0"/>
              <a:t>20-Jul-17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231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E95D3-3B5F-4F55-819C-98DF50A31C5D}" type="datetime1">
              <a:rPr lang="en-US" smtClean="0"/>
              <a:t>20-Jul-17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 sz="1200"/>
            </a:lvl1pPr>
          </a:lstStyle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907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B425A-704D-4D2C-AD9B-16096500C615}" type="datetime1">
              <a:rPr lang="en-US" smtClean="0"/>
              <a:t>20-Jul-17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01683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37B5F-ED59-4B5A-B86E-3AD00F64C54A}" type="datetime1">
              <a:rPr lang="en-US" smtClean="0"/>
              <a:t>20-Jul-17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531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42A16-A71D-4A98-A719-C537DB4039CF}" type="datetime1">
              <a:rPr lang="en-US" smtClean="0"/>
              <a:t>20-Jul-17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347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7E944-AD44-4BB7-8E45-F55E48751476}" type="datetime1">
              <a:rPr lang="en-US" smtClean="0"/>
              <a:t>20-Jul-17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429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74015-1A16-43FA-B156-0F74C7B2BAE0}" type="datetime1">
              <a:rPr lang="en-US" smtClean="0"/>
              <a:t>20-Jul-17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650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A64ED8-5C82-4F7D-946D-E413EB161506}" type="datetime1">
              <a:rPr lang="en-US" smtClean="0"/>
              <a:t>20-Jul-17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593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csrc.nist.gov/publications/PubsSPs.html#SP 800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library.nist.gov/uhtbin/cgisirsi/0/NIST/0/28/70/X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The Computer Security Resource Center (CSRC) </a:t>
            </a:r>
            <a:r>
              <a:rPr lang="en-US" sz="2600" dirty="0">
                <a:latin typeface="Candara" panose="020E0502030303020204" pitchFamily="34" charset="0"/>
              </a:rPr>
              <a:t>website guides users to NIST resources on </a:t>
            </a:r>
            <a:r>
              <a:rPr lang="en-US" sz="2600" b="1" dirty="0">
                <a:solidFill>
                  <a:schemeClr val="accent1"/>
                </a:solidFill>
                <a:latin typeface="Candara" panose="020E0502030303020204" pitchFamily="34" charset="0"/>
              </a:rPr>
              <a:t>computer, cyber, and information security and privacy</a:t>
            </a:r>
            <a:r>
              <a:rPr lang="en-US" sz="2600" b="1" dirty="0" smtClean="0">
                <a:solidFill>
                  <a:schemeClr val="accent1"/>
                </a:solidFill>
                <a:latin typeface="Candara" panose="020E0502030303020204" pitchFamily="34" charset="0"/>
              </a:rPr>
              <a:t>.</a:t>
            </a:r>
            <a:endParaRPr lang="en-US" sz="2600" b="1" dirty="0">
              <a:solidFill>
                <a:schemeClr val="accent1"/>
              </a:solidFill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1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NIST FRAMEWORK</a:t>
            </a:r>
            <a:endParaRPr lang="en-US" sz="28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9189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Its </a:t>
            </a:r>
            <a:r>
              <a:rPr lang="en-US" sz="2600" dirty="0">
                <a:latin typeface="Candara" panose="020E0502030303020204" pitchFamily="34" charset="0"/>
              </a:rPr>
              <a:t>content includes </a:t>
            </a:r>
            <a:r>
              <a:rPr lang="en-US" sz="2600" b="1" dirty="0">
                <a:solidFill>
                  <a:schemeClr val="accent1"/>
                </a:solidFill>
                <a:latin typeface="Candara" panose="020E0502030303020204" pitchFamily="34" charset="0"/>
              </a:rPr>
              <a:t>publications, projects, research, news and events </a:t>
            </a:r>
            <a:r>
              <a:rPr lang="en-US" sz="2600" dirty="0">
                <a:latin typeface="Candara" panose="020E0502030303020204" pitchFamily="34" charset="0"/>
              </a:rPr>
              <a:t>from the NIST Information Technology Laboratory's (ITL) two security </a:t>
            </a:r>
            <a:r>
              <a:rPr lang="en-US" sz="2600" dirty="0" smtClean="0">
                <a:latin typeface="Candara" panose="020E0502030303020204" pitchFamily="34" charset="0"/>
              </a:rPr>
              <a:t>divisions</a:t>
            </a:r>
            <a:endParaRPr lang="en-US" sz="2600" dirty="0"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2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800" b="1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NIST FRAMEWORK</a:t>
            </a:r>
            <a:endParaRPr lang="en-US" sz="28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32483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3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800" b="1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NIST FRAMEWORK</a:t>
            </a:r>
            <a:endParaRPr lang="en-US" sz="28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036" y="1379115"/>
            <a:ext cx="7688716" cy="40663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57927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b="1" i="1" u="sng" dirty="0">
                <a:latin typeface="Candara" panose="020E0502030303020204" pitchFamily="34" charset="0"/>
                <a:hlinkClick r:id="rId3"/>
              </a:rPr>
              <a:t>SP 800</a:t>
            </a:r>
            <a:r>
              <a:rPr lang="en-US" sz="2600" b="1" i="1" dirty="0">
                <a:latin typeface="Candara" panose="020E0502030303020204" pitchFamily="34" charset="0"/>
              </a:rPr>
              <a:t>, Computer Security</a:t>
            </a:r>
            <a:r>
              <a:rPr lang="en-US" sz="2600" i="1" dirty="0">
                <a:latin typeface="Candara" panose="020E0502030303020204" pitchFamily="34" charset="0"/>
              </a:rPr>
              <a:t> (December 1990-present)</a:t>
            </a:r>
            <a:r>
              <a:rPr lang="en-US" sz="2600" dirty="0">
                <a:latin typeface="Candara" panose="020E0502030303020204" pitchFamily="34" charset="0"/>
              </a:rPr>
              <a:t>:</a:t>
            </a:r>
            <a:br>
              <a:rPr lang="en-US" sz="2600" dirty="0">
                <a:latin typeface="Candara" panose="020E0502030303020204" pitchFamily="34" charset="0"/>
              </a:rPr>
            </a:br>
            <a:r>
              <a:rPr lang="en-US" sz="2600" dirty="0">
                <a:latin typeface="Candara" panose="020E0502030303020204" pitchFamily="34" charset="0"/>
              </a:rPr>
              <a:t>NIST's primary mode of publishing computer/cyber/information security </a:t>
            </a:r>
            <a:r>
              <a:rPr lang="en-US" sz="2600" b="1" i="1" dirty="0">
                <a:solidFill>
                  <a:schemeClr val="accent1"/>
                </a:solidFill>
                <a:latin typeface="Candara" panose="020E0502030303020204" pitchFamily="34" charset="0"/>
              </a:rPr>
              <a:t>guidelines, recommendations and reference materials</a:t>
            </a:r>
            <a:r>
              <a:rPr lang="en-US" sz="2600" b="1" i="1" dirty="0">
                <a:latin typeface="Candara" panose="020E0502030303020204" pitchFamily="34" charset="0"/>
              </a:rPr>
              <a:t/>
            </a:r>
            <a:br>
              <a:rPr lang="en-US" sz="2600" b="1" i="1" dirty="0">
                <a:latin typeface="Candara" panose="020E0502030303020204" pitchFamily="34" charset="0"/>
              </a:rPr>
            </a:br>
            <a:r>
              <a:rPr lang="en-US" sz="2600" dirty="0">
                <a:latin typeface="Candara" panose="020E0502030303020204" pitchFamily="34" charset="0"/>
              </a:rPr>
              <a:t>(SP 800s are also searchable in the </a:t>
            </a:r>
            <a:r>
              <a:rPr lang="en-US" sz="2600" u="sng" dirty="0">
                <a:latin typeface="Candara" panose="020E0502030303020204" pitchFamily="34" charset="0"/>
                <a:hlinkClick r:id="rId4" tooltip="SP 800s in the NIST Library Catalog"/>
              </a:rPr>
              <a:t>NIST Library Catalog</a:t>
            </a:r>
            <a:r>
              <a:rPr lang="en-US" sz="2600" dirty="0">
                <a:latin typeface="Candara" panose="020E0502030303020204" pitchFamily="34" charset="0"/>
              </a:rPr>
              <a:t>);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4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NIST FRAMEWORK</a:t>
            </a:r>
            <a:endParaRPr lang="en-US" sz="28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12729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5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800" b="1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NIST FRAMEWORK</a:t>
            </a:r>
            <a:endParaRPr lang="en-US" sz="28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196" y="1188752"/>
            <a:ext cx="7151425" cy="50789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1847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6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800" b="1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NIST FRAMEWORK</a:t>
            </a:r>
            <a:endParaRPr lang="en-US" sz="28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9280" y="1284287"/>
            <a:ext cx="5934003" cy="51261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5252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7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800" b="1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NIST FRAMEWORK</a:t>
            </a:r>
            <a:endParaRPr lang="en-US" sz="28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1898" y="1445740"/>
            <a:ext cx="5991225" cy="486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965319" y="5145206"/>
            <a:ext cx="1984133" cy="83099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AUGUST 2014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32 PAGES DOC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250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NIST has a tremendous library of free documentation on a diverse range of topics</a:t>
            </a:r>
            <a:endParaRPr lang="en-US" sz="2600" b="1" dirty="0">
              <a:solidFill>
                <a:schemeClr val="accent1"/>
              </a:solidFill>
              <a:latin typeface="Candara" panose="020E0502030303020204" pitchFamily="34" charset="0"/>
            </a:endParaRPr>
          </a:p>
          <a:p>
            <a:r>
              <a:rPr lang="en-US" sz="2600" b="1" dirty="0" smtClean="0">
                <a:solidFill>
                  <a:schemeClr val="accent1"/>
                </a:solidFill>
                <a:latin typeface="Candara" panose="020E0502030303020204" pitchFamily="34" charset="0"/>
              </a:rPr>
              <a:t>Relevance is often average, however, depth and detail of material is extra-ordinary</a:t>
            </a:r>
            <a:endParaRPr lang="en-US" sz="2600" dirty="0" smtClean="0"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8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800" b="1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NIST FRAMEWORK</a:t>
            </a:r>
            <a:endParaRPr lang="en-US" sz="28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69994" y="5186149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END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5393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16951</TotalTime>
  <Words>118</Words>
  <Application>Microsoft Office PowerPoint</Application>
  <PresentationFormat>On-screen Show (4:3)</PresentationFormat>
  <Paragraphs>32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Candara</vt:lpstr>
      <vt:lpstr>Office Theme</vt:lpstr>
      <vt:lpstr>NIST FRAMEWORK</vt:lpstr>
      <vt:lpstr>NIST FRAMEWORK</vt:lpstr>
      <vt:lpstr>NIST FRAMEWORK</vt:lpstr>
      <vt:lpstr>NIST FRAMEWORK</vt:lpstr>
      <vt:lpstr>NIST FRAMEWORK</vt:lpstr>
      <vt:lpstr>NIST FRAMEWORK</vt:lpstr>
      <vt:lpstr>NIST FRAMEWORK</vt:lpstr>
      <vt:lpstr>NIST FRAMEWORK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Security Attacks</dc:title>
  <dc:creator>Fareed ur Rehman Khan</dc:creator>
  <cp:lastModifiedBy>Administrator</cp:lastModifiedBy>
  <cp:revision>1331</cp:revision>
  <cp:lastPrinted>2017-07-15T17:14:51Z</cp:lastPrinted>
  <dcterms:modified xsi:type="dcterms:W3CDTF">2017-07-20T12:47:54Z</dcterms:modified>
</cp:coreProperties>
</file>