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73" r:id="rId2"/>
    <p:sldId id="377" r:id="rId3"/>
    <p:sldId id="374" r:id="rId4"/>
    <p:sldId id="375" r:id="rId5"/>
    <p:sldId id="376" r:id="rId6"/>
    <p:sldId id="378" r:id="rId7"/>
    <p:sldId id="379" r:id="rId8"/>
    <p:sldId id="380" r:id="rId9"/>
    <p:sldId id="381" r:id="rId10"/>
    <p:sldId id="38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COBIT: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ISACA framework for IT Governance</a:t>
            </a:r>
          </a:p>
          <a:p>
            <a:pPr lvl="1"/>
            <a:r>
              <a:rPr lang="en-GB" altLang="en-US" sz="2600" dirty="0">
                <a:latin typeface="Candara" panose="020E0502030303020204" pitchFamily="34" charset="0"/>
              </a:rPr>
              <a:t>COBIT 5 helps enterprises to create optimal value from IT by maintaining a balance between realising benefits and optimising risk levels and resource </a:t>
            </a:r>
            <a:r>
              <a:rPr lang="en-GB" altLang="en-US" sz="2600" dirty="0" smtClean="0">
                <a:latin typeface="Candara" panose="020E0502030303020204" pitchFamily="34" charset="0"/>
              </a:rPr>
              <a:t>use (ISACA)</a:t>
            </a:r>
            <a:endParaRPr lang="en-US" sz="2600" dirty="0" smtClean="0">
              <a:latin typeface="Candara" panose="020E0502030303020204" pitchFamily="34" charset="0"/>
              <a:cs typeface="Arial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COBIT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198" name="Picture 6" descr="Image result for cob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20" y="1174791"/>
            <a:ext cx="1652588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5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COBIT 5 is a detailed framework for IT governance developed by ISACA which has principles, enablers, and processes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These tools assist implementers and customer organizations to successfully deploy the framework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Certifiable framework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COBIT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5654" y="571841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8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COBIT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018157" y="1207551"/>
            <a:ext cx="5412485" cy="5030702"/>
            <a:chOff x="1344" y="624"/>
            <a:chExt cx="3019" cy="2869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624"/>
              <a:ext cx="3019" cy="2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2" y="1236"/>
              <a:ext cx="1847" cy="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187" y="1619"/>
              <a:ext cx="1337" cy="978"/>
              <a:chOff x="96" y="2640"/>
              <a:chExt cx="1337" cy="978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260" y="2946"/>
                <a:ext cx="1012" cy="672"/>
              </a:xfrm>
              <a:prstGeom prst="roundRect">
                <a:avLst/>
              </a:prstGeom>
              <a:solidFill>
                <a:srgbClr val="0037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b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GB" sz="1600">
                    <a:solidFill>
                      <a:srgbClr val="FFFFFF"/>
                    </a:solidFill>
                    <a:latin typeface="Verdana" pitchFamily="34" charset="0"/>
                  </a:rPr>
                  <a:t>IT Governance</a:t>
                </a:r>
              </a:p>
            </p:txBody>
          </p:sp>
          <p:pic>
            <p:nvPicPr>
              <p:cNvPr id="18" name="Picture 17" descr="cobit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2640"/>
                <a:ext cx="1337" cy="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304" y="3001"/>
              <a:ext cx="1050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altLang="en-US">
                  <a:solidFill>
                    <a:schemeClr val="bg1"/>
                  </a:solidFill>
                </a:rPr>
                <a:t>Resource</a:t>
              </a:r>
              <a:br>
                <a:rPr lang="en-US" altLang="en-US">
                  <a:solidFill>
                    <a:schemeClr val="bg1"/>
                  </a:solidFill>
                </a:rPr>
              </a:br>
              <a:r>
                <a:rPr lang="en-US" altLang="en-US">
                  <a:solidFill>
                    <a:schemeClr val="bg1"/>
                  </a:solidFill>
                </a:rPr>
                <a:t>Management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 rot="-2200371">
              <a:off x="1878" y="1198"/>
              <a:ext cx="84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altLang="en-US">
                  <a:solidFill>
                    <a:schemeClr val="bg1"/>
                  </a:solidFill>
                </a:rPr>
                <a:t>Strategic</a:t>
              </a:r>
              <a:br>
                <a:rPr lang="en-US" altLang="en-US">
                  <a:solidFill>
                    <a:schemeClr val="bg1"/>
                  </a:solidFill>
                </a:rPr>
              </a:br>
              <a:r>
                <a:rPr lang="en-US" altLang="en-US">
                  <a:solidFill>
                    <a:schemeClr val="bg1"/>
                  </a:solidFill>
                </a:rPr>
                <a:t>Alignment</a:t>
              </a:r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 rot="2214876">
              <a:off x="3095" y="1200"/>
              <a:ext cx="710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altLang="en-US">
                  <a:solidFill>
                    <a:schemeClr val="bg1"/>
                  </a:solidFill>
                </a:rPr>
                <a:t>Value</a:t>
              </a:r>
              <a:br>
                <a:rPr lang="en-US" altLang="en-US">
                  <a:solidFill>
                    <a:schemeClr val="bg1"/>
                  </a:solidFill>
                </a:rPr>
              </a:br>
              <a:r>
                <a:rPr lang="en-US" altLang="en-US">
                  <a:solidFill>
                    <a:schemeClr val="bg1"/>
                  </a:solidFill>
                </a:rPr>
                <a:t>Delivery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 rot="4262933">
              <a:off x="1356" y="2292"/>
              <a:ext cx="109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altLang="en-US">
                  <a:solidFill>
                    <a:schemeClr val="bg1"/>
                  </a:solidFill>
                </a:rPr>
                <a:t>Performance</a:t>
              </a:r>
              <a:br>
                <a:rPr lang="en-US" altLang="en-US">
                  <a:solidFill>
                    <a:schemeClr val="bg1"/>
                  </a:solidFill>
                </a:rPr>
              </a:br>
              <a:r>
                <a:rPr lang="en-US" altLang="en-US">
                  <a:solidFill>
                    <a:schemeClr val="bg1"/>
                  </a:solidFill>
                </a:rPr>
                <a:t>Measurement</a:t>
              </a:r>
            </a:p>
          </p:txBody>
        </p:sp>
        <p:sp>
          <p:nvSpPr>
            <p:cNvPr id="16" name="Text Box 24"/>
            <p:cNvSpPr txBox="1">
              <a:spLocks noChangeArrowheads="1"/>
            </p:cNvSpPr>
            <p:nvPr/>
          </p:nvSpPr>
          <p:spPr bwMode="auto">
            <a:xfrm rot="-4261820">
              <a:off x="3282" y="2323"/>
              <a:ext cx="1050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altLang="en-US">
                  <a:solidFill>
                    <a:schemeClr val="bg1"/>
                  </a:solidFill>
                </a:rPr>
                <a:t>Risk</a:t>
              </a:r>
              <a:br>
                <a:rPr lang="en-US" altLang="en-US">
                  <a:solidFill>
                    <a:schemeClr val="bg1"/>
                  </a:solidFill>
                </a:rPr>
              </a:br>
              <a:r>
                <a:rPr lang="en-US" altLang="en-US">
                  <a:solidFill>
                    <a:schemeClr val="bg1"/>
                  </a:solidFill>
                </a:rPr>
                <a:t>Management</a:t>
              </a:r>
            </a:p>
          </p:txBody>
        </p:sp>
      </p:grpSp>
      <p:pic>
        <p:nvPicPr>
          <p:cNvPr id="19" name="Picture 2" descr="Image result for isaca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027" y="1451387"/>
            <a:ext cx="2114805" cy="73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0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GB" altLang="en-US" sz="2600" dirty="0" smtClean="0">
                <a:latin typeface="Candara" panose="020E0502030303020204" pitchFamily="34" charset="0"/>
              </a:rPr>
              <a:t>COBIT </a:t>
            </a:r>
            <a:r>
              <a:rPr lang="en-GB" altLang="en-US" sz="2600" dirty="0">
                <a:latin typeface="Candara" panose="020E0502030303020204" pitchFamily="34" charset="0"/>
              </a:rPr>
              <a:t>5 brings together </a:t>
            </a:r>
            <a:r>
              <a:rPr lang="en-GB" altLang="en-US" sz="2600" b="1" dirty="0" smtClean="0">
                <a:solidFill>
                  <a:schemeClr val="tx2"/>
                </a:solidFill>
                <a:latin typeface="Candara" panose="020E0502030303020204" pitchFamily="34" charset="0"/>
              </a:rPr>
              <a:t>five </a:t>
            </a:r>
            <a:r>
              <a:rPr lang="en-GB" alt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principles </a:t>
            </a:r>
            <a:r>
              <a:rPr lang="en-GB" altLang="en-US" sz="2600" dirty="0">
                <a:latin typeface="Candara" panose="020E0502030303020204" pitchFamily="34" charset="0"/>
              </a:rPr>
              <a:t>that allow the enterprise to build an effective governance and management framework </a:t>
            </a:r>
            <a:r>
              <a:rPr lang="en-GB" altLang="en-US" sz="2600" dirty="0" smtClean="0">
                <a:latin typeface="Candara" panose="020E0502030303020204" pitchFamily="34" charset="0"/>
              </a:rPr>
              <a:t>(ISACA)</a:t>
            </a:r>
          </a:p>
          <a:p>
            <a:r>
              <a:rPr lang="en-GB" altLang="en-US" sz="2600" dirty="0" smtClean="0">
                <a:latin typeface="Candara" panose="020E0502030303020204" pitchFamily="34" charset="0"/>
              </a:rPr>
              <a:t>Based </a:t>
            </a:r>
            <a:r>
              <a:rPr lang="en-GB" altLang="en-US" sz="2600" dirty="0">
                <a:latin typeface="Candara" panose="020E0502030303020204" pitchFamily="34" charset="0"/>
              </a:rPr>
              <a:t>on a holistic set of </a:t>
            </a:r>
            <a:r>
              <a:rPr lang="en-GB" alt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seven enablers </a:t>
            </a:r>
            <a:r>
              <a:rPr lang="en-GB" altLang="en-US" sz="2600" dirty="0">
                <a:latin typeface="Candara" panose="020E0502030303020204" pitchFamily="34" charset="0"/>
              </a:rPr>
              <a:t>that optimises </a:t>
            </a:r>
            <a:r>
              <a:rPr lang="en-GB" altLang="en-US" sz="2600" dirty="0" smtClean="0">
                <a:latin typeface="Candara" panose="020E0502030303020204" pitchFamily="34" charset="0"/>
              </a:rPr>
              <a:t>IT investment </a:t>
            </a:r>
            <a:r>
              <a:rPr lang="en-GB" altLang="en-US" sz="2600" dirty="0">
                <a:latin typeface="Candara" panose="020E0502030303020204" pitchFamily="34" charset="0"/>
              </a:rPr>
              <a:t>and use for the benefit of </a:t>
            </a:r>
            <a:r>
              <a:rPr lang="en-GB" altLang="en-US" sz="2600" dirty="0" smtClean="0">
                <a:latin typeface="Candara" panose="020E0502030303020204" pitchFamily="34" charset="0"/>
              </a:rPr>
              <a:t>stakeholders (ISACA)</a:t>
            </a:r>
            <a:endParaRPr lang="en-GB" alt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COBIT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" name="Picture 2" descr="Image result for isac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079" y="5835375"/>
            <a:ext cx="1356231" cy="67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53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COBIT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40" y="1191115"/>
            <a:ext cx="5827713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Image result for cobi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975" y="1520072"/>
            <a:ext cx="1652588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isaca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4971245"/>
            <a:ext cx="1960077" cy="98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70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COBIT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" name="Picture 6" descr="Image result for cob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975" y="1520072"/>
            <a:ext cx="1652588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4065"/>
            <a:ext cx="778192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Image result for cob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802" y="940347"/>
            <a:ext cx="1652588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Image result for isaca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34754"/>
            <a:ext cx="1356231" cy="67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85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GB" alt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Governance</a:t>
            </a:r>
            <a:r>
              <a:rPr lang="en-GB" altLang="en-US" sz="2600" dirty="0">
                <a:latin typeface="Candara" panose="020E0502030303020204" pitchFamily="34" charset="0"/>
              </a:rPr>
              <a:t> ensures that enterprise objectives are achieved by </a:t>
            </a:r>
            <a:r>
              <a:rPr lang="en-GB" alt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evaluating</a:t>
            </a:r>
            <a:r>
              <a:rPr lang="en-GB" altLang="en-US" sz="2600" dirty="0">
                <a:latin typeface="Candara" panose="020E0502030303020204" pitchFamily="34" charset="0"/>
              </a:rPr>
              <a:t> stakeholder needs, conditions </a:t>
            </a:r>
            <a:r>
              <a:rPr lang="en-GB" altLang="en-US" sz="2600" dirty="0" smtClean="0">
                <a:latin typeface="Candara" panose="020E0502030303020204" pitchFamily="34" charset="0"/>
              </a:rPr>
              <a:t>&amp; options</a:t>
            </a:r>
            <a:r>
              <a:rPr lang="en-GB" altLang="en-US" sz="2600" dirty="0">
                <a:latin typeface="Candara" panose="020E0502030303020204" pitchFamily="34" charset="0"/>
              </a:rPr>
              <a:t>; setting </a:t>
            </a:r>
            <a:r>
              <a:rPr lang="en-GB" alt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direction</a:t>
            </a:r>
            <a:r>
              <a:rPr lang="en-GB" altLang="en-US" sz="2600" dirty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r>
              <a:rPr lang="en-GB" altLang="en-US" sz="2600" dirty="0">
                <a:latin typeface="Candara" panose="020E0502030303020204" pitchFamily="34" charset="0"/>
              </a:rPr>
              <a:t>through prioritisation </a:t>
            </a:r>
            <a:r>
              <a:rPr lang="en-GB" altLang="en-US" sz="2600" dirty="0" smtClean="0">
                <a:latin typeface="Candara" panose="020E0502030303020204" pitchFamily="34" charset="0"/>
              </a:rPr>
              <a:t>&amp; </a:t>
            </a:r>
            <a:r>
              <a:rPr lang="en-GB" altLang="en-US" sz="2600" dirty="0">
                <a:latin typeface="Candara" panose="020E0502030303020204" pitchFamily="34" charset="0"/>
              </a:rPr>
              <a:t>decision making; </a:t>
            </a:r>
            <a:endParaRPr lang="en-US" sz="2600" dirty="0" smtClean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COBIT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198" name="Picture 6" descr="Image result for cob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785" y="5426746"/>
            <a:ext cx="1390550" cy="58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12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GB" altLang="en-US" sz="2600" dirty="0" smtClean="0">
                <a:latin typeface="Candara" panose="020E0502030303020204" pitchFamily="34" charset="0"/>
              </a:rPr>
              <a:t>…&amp; </a:t>
            </a:r>
            <a:r>
              <a:rPr lang="en-GB" alt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monitoring</a:t>
            </a:r>
            <a:r>
              <a:rPr lang="en-GB" altLang="en-US" sz="2600" dirty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r>
              <a:rPr lang="en-GB" altLang="en-US" sz="2600" dirty="0">
                <a:latin typeface="Candara" panose="020E0502030303020204" pitchFamily="34" charset="0"/>
              </a:rPr>
              <a:t>performance, compliance and progress against </a:t>
            </a:r>
            <a:r>
              <a:rPr lang="en-US" altLang="en-US" sz="2600" dirty="0">
                <a:latin typeface="Candara" panose="020E0502030303020204" pitchFamily="34" charset="0"/>
              </a:rPr>
              <a:t>agreed direction and objectives</a:t>
            </a:r>
            <a:r>
              <a:rPr lang="en-GB" altLang="en-US" sz="2600" dirty="0">
                <a:latin typeface="Candara" panose="020E0502030303020204" pitchFamily="34" charset="0"/>
              </a:rPr>
              <a:t> </a:t>
            </a:r>
            <a:r>
              <a:rPr lang="en-GB" alt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(EDM)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COBIT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198" name="Picture 6" descr="Image result for cob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603" y="4206308"/>
            <a:ext cx="1390550" cy="58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1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GB" alt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Management</a:t>
            </a:r>
            <a:r>
              <a:rPr lang="en-GB" altLang="en-US" sz="2600" dirty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r>
              <a:rPr lang="en-GB" alt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plans, builds, runs </a:t>
            </a:r>
            <a:r>
              <a:rPr lang="en-GB" altLang="en-US" sz="2600" dirty="0">
                <a:latin typeface="Candara" panose="020E0502030303020204" pitchFamily="34" charset="0"/>
              </a:rPr>
              <a:t>and </a:t>
            </a:r>
            <a:r>
              <a:rPr lang="en-GB" alt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monitors</a:t>
            </a:r>
            <a:r>
              <a:rPr lang="en-GB" altLang="en-US" sz="2600" dirty="0">
                <a:latin typeface="Candara" panose="020E0502030303020204" pitchFamily="34" charset="0"/>
              </a:rPr>
              <a:t> activities in alignment with the direction set by the governance body to achieve the enterprise objectives </a:t>
            </a:r>
            <a:r>
              <a:rPr lang="en-GB" alt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(PBRM)</a:t>
            </a:r>
            <a:endParaRPr lang="en-US" altLang="en-US" sz="2600" b="1" dirty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COBIT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198" name="Picture 6" descr="Image result for cob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603" y="4787374"/>
            <a:ext cx="1390550" cy="58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6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COBIT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2485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Image result for cobi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197" y="1221707"/>
            <a:ext cx="1652588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14400" y="2320119"/>
            <a:ext cx="1815152" cy="504968"/>
          </a:xfrm>
          <a:prstGeom prst="rect">
            <a:avLst/>
          </a:prstGeom>
          <a:noFill/>
          <a:ln w="76200">
            <a:solidFill>
              <a:srgbClr val="FFC000"/>
            </a:solidFill>
            <a:prstDash val="dash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1392" y="3700839"/>
            <a:ext cx="1815152" cy="504968"/>
          </a:xfrm>
          <a:prstGeom prst="rect">
            <a:avLst/>
          </a:prstGeom>
          <a:noFill/>
          <a:ln w="76200">
            <a:solidFill>
              <a:srgbClr val="FFC000"/>
            </a:solidFill>
            <a:prstDash val="dash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10016" y="5136151"/>
            <a:ext cx="1815152" cy="504968"/>
          </a:xfrm>
          <a:prstGeom prst="rect">
            <a:avLst/>
          </a:prstGeom>
          <a:noFill/>
          <a:ln w="76200">
            <a:solidFill>
              <a:srgbClr val="FFC000"/>
            </a:solidFill>
            <a:prstDash val="dash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1414169"/>
            <a:ext cx="1815152" cy="504968"/>
          </a:xfrm>
          <a:prstGeom prst="rect">
            <a:avLst/>
          </a:prstGeom>
          <a:noFill/>
          <a:ln w="76200">
            <a:solidFill>
              <a:srgbClr val="FFC000"/>
            </a:solidFill>
            <a:prstDash val="dash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87403" y="2410453"/>
            <a:ext cx="1477796" cy="504968"/>
          </a:xfrm>
          <a:prstGeom prst="rect">
            <a:avLst/>
          </a:prstGeom>
          <a:noFill/>
          <a:ln w="76200">
            <a:solidFill>
              <a:srgbClr val="FFC000"/>
            </a:solidFill>
            <a:prstDash val="dash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5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16983</TotalTime>
  <Words>215</Words>
  <Application>Microsoft Office PowerPoint</Application>
  <PresentationFormat>On-screen Show (4:3)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Candara</vt:lpstr>
      <vt:lpstr>Verdana</vt:lpstr>
      <vt:lpstr>Office Theme</vt:lpstr>
      <vt:lpstr>COBIT</vt:lpstr>
      <vt:lpstr>COBIT</vt:lpstr>
      <vt:lpstr>COBIT</vt:lpstr>
      <vt:lpstr>COBIT</vt:lpstr>
      <vt:lpstr>COBIT</vt:lpstr>
      <vt:lpstr>COBIT</vt:lpstr>
      <vt:lpstr>COBIT</vt:lpstr>
      <vt:lpstr>COBIT</vt:lpstr>
      <vt:lpstr>COBIT</vt:lpstr>
      <vt:lpstr>COBIT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1337</cp:revision>
  <cp:lastPrinted>2017-07-15T17:14:51Z</cp:lastPrinted>
  <dcterms:modified xsi:type="dcterms:W3CDTF">2017-07-20T12:48:52Z</dcterms:modified>
</cp:coreProperties>
</file>