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73" r:id="rId2"/>
    <p:sldId id="376" r:id="rId3"/>
    <p:sldId id="374" r:id="rId4"/>
    <p:sldId id="375" r:id="rId5"/>
    <p:sldId id="377" r:id="rId6"/>
    <p:sldId id="378" r:id="rId7"/>
    <p:sldId id="379" r:id="rId8"/>
    <p:sldId id="380" r:id="rId9"/>
    <p:sldId id="381" r:id="rId10"/>
    <p:sldId id="38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softwarequality.techtarget.com/definition/Software-Engineering-Institute-SE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The Capability Maturity Model </a:t>
            </a:r>
            <a:r>
              <a:rPr lang="en-US" sz="2600" dirty="0">
                <a:latin typeface="Candara" panose="020E0502030303020204" pitchFamily="34" charset="0"/>
              </a:rPr>
              <a:t>(CMM) is a methodology used to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develop &amp;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refine an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org's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software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dev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process</a:t>
            </a:r>
            <a:r>
              <a:rPr lang="en-US" sz="2600" dirty="0">
                <a:latin typeface="Candara" panose="020E0502030303020204" pitchFamily="34" charset="0"/>
              </a:rPr>
              <a:t>. The model describes a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five-level evolutionary path </a:t>
            </a:r>
            <a:r>
              <a:rPr lang="en-US" sz="2600" dirty="0">
                <a:latin typeface="Candara" panose="020E0502030303020204" pitchFamily="34" charset="0"/>
              </a:rPr>
              <a:t>of increasingly organized &amp;</a:t>
            </a:r>
            <a:r>
              <a:rPr lang="en-US" sz="2600" dirty="0" smtClean="0">
                <a:latin typeface="Candara" panose="020E0502030303020204" pitchFamily="34" charset="0"/>
              </a:rPr>
              <a:t> </a:t>
            </a:r>
            <a:r>
              <a:rPr lang="en-US" sz="2600" dirty="0">
                <a:latin typeface="Candara" panose="020E0502030303020204" pitchFamily="34" charset="0"/>
              </a:rPr>
              <a:t>systematically more mature processes. </a:t>
            </a:r>
            <a:endParaRPr lang="en-US" sz="2600" dirty="0" smtClean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CMMI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65678" y="5712558"/>
            <a:ext cx="33232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http://searchsoftwarequality.techtarget.com/definition/Capability-Maturity-Model</a:t>
            </a:r>
          </a:p>
        </p:txBody>
      </p:sp>
    </p:spTree>
    <p:extLst>
      <p:ext uri="{BB962C8B-B14F-4D97-AF65-F5344CB8AC3E}">
        <p14:creationId xmlns:p14="http://schemas.microsoft.com/office/powerpoint/2010/main" val="39435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CMMI is a very well regarded framework especially in the software industry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Very useful for demonstrating process &amp; quality capabilities to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customers, partners, and investors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CMMI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0119" y="562287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2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CMMI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2050" name="Picture 2" descr="https://upload.wikimedia.org/wikipedia/commons/thumb/e/ec/Characteristics_of_Capability_Maturity_Model.svg/500px-Characteristics_of_Capability_Maturity_Mode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90" y="964789"/>
            <a:ext cx="7065321" cy="529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56138" y="5932599"/>
            <a:ext cx="76844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https://en.wikipedia.org/wiki/Capability_Maturity_Model_Integration</a:t>
            </a:r>
          </a:p>
        </p:txBody>
      </p:sp>
    </p:spTree>
    <p:extLst>
      <p:ext uri="{BB962C8B-B14F-4D97-AF65-F5344CB8AC3E}">
        <p14:creationId xmlns:p14="http://schemas.microsoft.com/office/powerpoint/2010/main" val="18937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14268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CMM </a:t>
            </a:r>
            <a:r>
              <a:rPr lang="en-US" sz="2600" dirty="0">
                <a:latin typeface="Candara" panose="020E0502030303020204" pitchFamily="34" charset="0"/>
              </a:rPr>
              <a:t>was developed and is promoted by the </a:t>
            </a:r>
            <a:r>
              <a:rPr lang="en-US" sz="2600" u="sng" dirty="0" smtClean="0">
                <a:latin typeface="Candara" panose="020E0502030303020204" pitchFamily="34" charset="0"/>
                <a:hlinkClick r:id="rId3"/>
              </a:rPr>
              <a:t>Software Engineering Institute (SEI)</a:t>
            </a:r>
            <a:r>
              <a:rPr lang="en-US" sz="2600" dirty="0" smtClean="0">
                <a:latin typeface="Candara" panose="020E0502030303020204" pitchFamily="34" charset="0"/>
              </a:rPr>
              <a:t>, a research and development center sponsored by the U.S. Department of Defense (DoD)</a:t>
            </a:r>
          </a:p>
          <a:p>
            <a:pPr marL="514350" indent="-457200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Now CMMI Institute (ISACA)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CMMI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7495" y="5536445"/>
            <a:ext cx="3764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http://searchsoftwarequality.techtarget.com/definition/Capability-Maturity-Model</a:t>
            </a:r>
          </a:p>
        </p:txBody>
      </p:sp>
    </p:spTree>
    <p:extLst>
      <p:ext uri="{BB962C8B-B14F-4D97-AF65-F5344CB8AC3E}">
        <p14:creationId xmlns:p14="http://schemas.microsoft.com/office/powerpoint/2010/main" val="5703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The Capability Maturity Model Integration (CMMI®) </a:t>
            </a:r>
            <a:r>
              <a:rPr lang="en-US" sz="2600" dirty="0">
                <a:latin typeface="Candara" panose="020E0502030303020204" pitchFamily="34" charset="0"/>
              </a:rPr>
              <a:t>is a </a:t>
            </a:r>
            <a:r>
              <a:rPr lang="en-US" sz="2600" dirty="0" smtClean="0">
                <a:latin typeface="Candara" panose="020E0502030303020204" pitchFamily="34" charset="0"/>
              </a:rPr>
              <a:t>performance </a:t>
            </a:r>
            <a:r>
              <a:rPr lang="en-US" sz="2600" dirty="0">
                <a:latin typeface="Candara" panose="020E0502030303020204" pitchFamily="34" charset="0"/>
              </a:rPr>
              <a:t>improvement model for competitive organizations that want to achieve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high-performance operations. 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CMMI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82665" y="5571698"/>
            <a:ext cx="39783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http://cmmiinstitute.com/about-cmmi-institute</a:t>
            </a:r>
          </a:p>
        </p:txBody>
      </p:sp>
    </p:spTree>
    <p:extLst>
      <p:ext uri="{BB962C8B-B14F-4D97-AF65-F5344CB8AC3E}">
        <p14:creationId xmlns:p14="http://schemas.microsoft.com/office/powerpoint/2010/main" val="4197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Building </a:t>
            </a:r>
            <a:r>
              <a:rPr lang="en-US" sz="2600" dirty="0">
                <a:latin typeface="Candara" panose="020E0502030303020204" pitchFamily="34" charset="0"/>
              </a:rPr>
              <a:t>upon an </a:t>
            </a:r>
            <a:r>
              <a:rPr lang="en-US" sz="2600" dirty="0" smtClean="0">
                <a:latin typeface="Candara" panose="020E0502030303020204" pitchFamily="34" charset="0"/>
              </a:rPr>
              <a:t>org’s </a:t>
            </a:r>
            <a:r>
              <a:rPr lang="en-US" sz="2600" dirty="0">
                <a:latin typeface="Candara" panose="020E0502030303020204" pitchFamily="34" charset="0"/>
              </a:rPr>
              <a:t>business performance objectives,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CMMI provides a set of practices for improving processes, </a:t>
            </a:r>
            <a:r>
              <a:rPr lang="en-US" sz="2600" dirty="0">
                <a:latin typeface="Candara" panose="020E0502030303020204" pitchFamily="34" charset="0"/>
              </a:rPr>
              <a:t>resulting in a performance improvement system that paves the way for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better operations and performance. 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CMMI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00250" y="5680882"/>
            <a:ext cx="39783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http://cmmiinstitute.com/about-cmmi-institute</a:t>
            </a:r>
          </a:p>
        </p:txBody>
      </p:sp>
    </p:spTree>
    <p:extLst>
      <p:ext uri="{BB962C8B-B14F-4D97-AF65-F5344CB8AC3E}">
        <p14:creationId xmlns:p14="http://schemas.microsoft.com/office/powerpoint/2010/main" val="18488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01958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More </a:t>
            </a:r>
            <a:r>
              <a:rPr lang="en-US" sz="2600" dirty="0">
                <a:latin typeface="Candara" panose="020E0502030303020204" pitchFamily="34" charset="0"/>
              </a:rPr>
              <a:t>than any other approach, CMMI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doesn’t just help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to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improve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org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processes.</a:t>
            </a:r>
            <a:r>
              <a:rPr lang="en-US" sz="2600" dirty="0">
                <a:latin typeface="Candara" panose="020E0502030303020204" pitchFamily="34" charset="0"/>
              </a:rPr>
              <a:t> CMMI also has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built-in practices </a:t>
            </a:r>
            <a:r>
              <a:rPr lang="en-US" sz="2600" dirty="0">
                <a:latin typeface="Candara" panose="020E0502030303020204" pitchFamily="34" charset="0"/>
              </a:rPr>
              <a:t>that help </a:t>
            </a:r>
            <a:r>
              <a:rPr lang="en-US" sz="2600" dirty="0" smtClean="0">
                <a:latin typeface="Candara" panose="020E0502030303020204" pitchFamily="34" charset="0"/>
              </a:rPr>
              <a:t>to </a:t>
            </a:r>
            <a:r>
              <a:rPr lang="en-US" sz="2600" dirty="0">
                <a:latin typeface="Candara" panose="020E0502030303020204" pitchFamily="34" charset="0"/>
              </a:rPr>
              <a:t>improve the way you use any performance improvement approach, setting you up to achieve a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positive return on your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investment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/>
            </a:r>
            <a:b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</a:b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CMMI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7495" y="5734948"/>
            <a:ext cx="39783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http://cmmiinstitute.com/about-cmmi-institute</a:t>
            </a:r>
          </a:p>
        </p:txBody>
      </p:sp>
    </p:spTree>
    <p:extLst>
      <p:ext uri="{BB962C8B-B14F-4D97-AF65-F5344CB8AC3E}">
        <p14:creationId xmlns:p14="http://schemas.microsoft.com/office/powerpoint/2010/main" val="36100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CMMI does not provide a single process. Rather, the CMMI provides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guidance on what to do to improve your processes, not define your processes. </a:t>
            </a:r>
            <a:r>
              <a:rPr lang="en-US" sz="2600" dirty="0">
                <a:latin typeface="Candara" panose="020E0502030303020204" pitchFamily="34" charset="0"/>
              </a:rPr>
              <a:t>CMMI is designed to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compare an organization’s existing processes to proven best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practices…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CMMI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47115" y="5710019"/>
            <a:ext cx="3978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http://cmmiinstitute.com/about-cmmi-institute</a:t>
            </a:r>
          </a:p>
        </p:txBody>
      </p:sp>
    </p:spTree>
    <p:extLst>
      <p:ext uri="{BB962C8B-B14F-4D97-AF65-F5344CB8AC3E}">
        <p14:creationId xmlns:p14="http://schemas.microsoft.com/office/powerpoint/2010/main" val="316093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05475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…developed </a:t>
            </a:r>
            <a:r>
              <a:rPr lang="en-US" sz="2600" dirty="0">
                <a:latin typeface="Candara" panose="020E0502030303020204" pitchFamily="34" charset="0"/>
              </a:rPr>
              <a:t>by members of industry, </a:t>
            </a:r>
            <a:r>
              <a:rPr lang="en-US" sz="2600" dirty="0" err="1" smtClean="0">
                <a:latin typeface="Candara" panose="020E0502030303020204" pitchFamily="34" charset="0"/>
              </a:rPr>
              <a:t>govt</a:t>
            </a:r>
            <a:r>
              <a:rPr lang="en-US" sz="2600" dirty="0">
                <a:latin typeface="Candara" panose="020E0502030303020204" pitchFamily="34" charset="0"/>
              </a:rPr>
              <a:t>, </a:t>
            </a:r>
            <a:r>
              <a:rPr lang="en-US" sz="2600" dirty="0" smtClean="0">
                <a:latin typeface="Candara" panose="020E0502030303020204" pitchFamily="34" charset="0"/>
              </a:rPr>
              <a:t>&amp; academia</a:t>
            </a:r>
            <a:r>
              <a:rPr lang="en-US" sz="2600" dirty="0">
                <a:latin typeface="Candara" panose="020E0502030303020204" pitchFamily="34" charset="0"/>
              </a:rPr>
              <a:t>;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reveal possible areas for improvement;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&amp;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provide ways to measure progress.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CMMI </a:t>
            </a:r>
            <a:r>
              <a:rPr lang="en-US" sz="2600" dirty="0">
                <a:latin typeface="Candara" panose="020E0502030303020204" pitchFamily="34" charset="0"/>
              </a:rPr>
              <a:t>helps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you to build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&amp;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manage performance improvement systems </a:t>
            </a:r>
            <a:r>
              <a:rPr lang="en-US" sz="2600" dirty="0">
                <a:latin typeface="Candara" panose="020E0502030303020204" pitchFamily="34" charset="0"/>
              </a:rPr>
              <a:t>that fit your unique environment.</a:t>
            </a:r>
          </a:p>
          <a:p>
            <a:r>
              <a:rPr lang="en-US" sz="2600" dirty="0">
                <a:latin typeface="Candara" panose="020E0502030303020204" pitchFamily="34" charset="0"/>
              </a:rPr>
              <a:t/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>
                <a:latin typeface="Candara" panose="020E0502030303020204" pitchFamily="34" charset="0"/>
              </a:rPr>
              <a:t/>
            </a:r>
            <a:br>
              <a:rPr lang="en-US" sz="2600" dirty="0">
                <a:latin typeface="Candara" panose="020E0502030303020204" pitchFamily="34" charset="0"/>
              </a:rPr>
            </a:br>
            <a:endParaRPr lang="en-US" sz="2600" dirty="0" smtClean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CMMI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29346" y="5892581"/>
            <a:ext cx="39783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http://cmmiinstitute.com/about-cmmi-institute</a:t>
            </a:r>
          </a:p>
        </p:txBody>
      </p:sp>
    </p:spTree>
    <p:extLst>
      <p:ext uri="{BB962C8B-B14F-4D97-AF65-F5344CB8AC3E}">
        <p14:creationId xmlns:p14="http://schemas.microsoft.com/office/powerpoint/2010/main" val="59065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CMMI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86" y="1800714"/>
            <a:ext cx="7806972" cy="391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31407" y="57125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http://www.sei.cmu.edu/library/assets/cmmi-overview071.pdf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2060" y="1310181"/>
            <a:ext cx="6645152" cy="52322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THREE COMPLEMENTARY CONSTELLATIONS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7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17029</TotalTime>
  <Words>305</Words>
  <Application>Microsoft Office PowerPoint</Application>
  <PresentationFormat>On-screen Show (4:3)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Candara</vt:lpstr>
      <vt:lpstr>Office Theme</vt:lpstr>
      <vt:lpstr>CMMI</vt:lpstr>
      <vt:lpstr>CMMI</vt:lpstr>
      <vt:lpstr>CMMI</vt:lpstr>
      <vt:lpstr>CMMI</vt:lpstr>
      <vt:lpstr>CMMI</vt:lpstr>
      <vt:lpstr>CMMI</vt:lpstr>
      <vt:lpstr>CMMI</vt:lpstr>
      <vt:lpstr>CMMI</vt:lpstr>
      <vt:lpstr>CMMI</vt:lpstr>
      <vt:lpstr>CMMI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1344</cp:revision>
  <cp:lastPrinted>2017-07-15T17:14:51Z</cp:lastPrinted>
  <dcterms:modified xsi:type="dcterms:W3CDTF">2017-07-20T12:52:03Z</dcterms:modified>
</cp:coreProperties>
</file>