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8" y="61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6" y="1349992"/>
            <a:ext cx="5987173" cy="50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Successful </a:t>
            </a:r>
            <a:r>
              <a:rPr lang="en-US" sz="2600" dirty="0">
                <a:latin typeface="Candara" panose="020E0502030303020204" pitchFamily="34" charset="0"/>
              </a:rPr>
              <a:t>implementation of a risk management initiative is an ongoing process that involves working through </a:t>
            </a:r>
            <a:r>
              <a:rPr lang="en-US" sz="2600" dirty="0" smtClean="0">
                <a:latin typeface="Candara" panose="020E0502030303020204" pitchFamily="34" charset="0"/>
              </a:rPr>
              <a:t>10 </a:t>
            </a:r>
            <a:r>
              <a:rPr lang="en-US" sz="2600" dirty="0">
                <a:latin typeface="Candara" panose="020E0502030303020204" pitchFamily="34" charset="0"/>
              </a:rPr>
              <a:t>activities below on a continuous basis. These activities relate </a:t>
            </a:r>
            <a:r>
              <a:rPr lang="en-US" sz="2600" dirty="0" smtClean="0">
                <a:latin typeface="Candara" panose="020E0502030303020204" pitchFamily="34" charset="0"/>
              </a:rPr>
              <a:t>to: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(</a:t>
            </a:r>
            <a:r>
              <a:rPr lang="en-US" sz="2600" dirty="0">
                <a:latin typeface="Candara" panose="020E0502030303020204" pitchFamily="34" charset="0"/>
              </a:rPr>
              <a:t>1) Plan;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(</a:t>
            </a:r>
            <a:r>
              <a:rPr lang="en-US" sz="2600" dirty="0">
                <a:latin typeface="Candara" panose="020E0502030303020204" pitchFamily="34" charset="0"/>
              </a:rPr>
              <a:t>2) Implement;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(</a:t>
            </a:r>
            <a:r>
              <a:rPr lang="en-US" sz="2600" dirty="0">
                <a:latin typeface="Candara" panose="020E0502030303020204" pitchFamily="34" charset="0"/>
              </a:rPr>
              <a:t>3) Measure; and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(</a:t>
            </a:r>
            <a:r>
              <a:rPr lang="en-US" sz="2600" dirty="0">
                <a:latin typeface="Candara" panose="020E0502030303020204" pitchFamily="34" charset="0"/>
              </a:rPr>
              <a:t>4) Learn.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8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Plan: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1. Identify </a:t>
            </a:r>
            <a:r>
              <a:rPr lang="en-US" sz="2600" dirty="0">
                <a:latin typeface="Candara" panose="020E0502030303020204" pitchFamily="34" charset="0"/>
              </a:rPr>
              <a:t>intended benefits of the RM initiative and gain board support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Plan </a:t>
            </a:r>
            <a:r>
              <a:rPr lang="en-US" sz="2600" dirty="0">
                <a:latin typeface="Candara" panose="020E0502030303020204" pitchFamily="34" charset="0"/>
              </a:rPr>
              <a:t>the scope of the RM initiative and develop common language of risk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Establish </a:t>
            </a:r>
            <a:r>
              <a:rPr lang="en-US" sz="2600" dirty="0">
                <a:latin typeface="Candara" panose="020E0502030303020204" pitchFamily="34" charset="0"/>
              </a:rPr>
              <a:t>the RM strategy, framework and the roles and responsibilities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8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Implement: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</a:t>
            </a:r>
            <a:r>
              <a:rPr lang="en-US" sz="2600" dirty="0">
                <a:latin typeface="Candara" panose="020E0502030303020204" pitchFamily="34" charset="0"/>
              </a:rPr>
              <a:t>. Adopt suitable risk assessment tools and an agreed risk classification system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</a:t>
            </a:r>
            <a:r>
              <a:rPr lang="en-US" sz="2600" dirty="0">
                <a:latin typeface="Candara" panose="020E0502030303020204" pitchFamily="34" charset="0"/>
              </a:rPr>
              <a:t>. Establish risk benchmarks (risk criteria) </a:t>
            </a:r>
            <a:r>
              <a:rPr lang="en-US" sz="2600" dirty="0" smtClean="0">
                <a:latin typeface="Candara" panose="020E0502030303020204" pitchFamily="34" charset="0"/>
              </a:rPr>
              <a:t>&amp; </a:t>
            </a:r>
            <a:r>
              <a:rPr lang="en-US" sz="2600" dirty="0">
                <a:latin typeface="Candara" panose="020E0502030303020204" pitchFamily="34" charset="0"/>
              </a:rPr>
              <a:t>undertake risk assessments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</a:t>
            </a:r>
            <a:r>
              <a:rPr lang="en-US" sz="2600" dirty="0">
                <a:latin typeface="Candara" panose="020E0502030303020204" pitchFamily="34" charset="0"/>
              </a:rPr>
              <a:t>. Determine risk appetite and risk tolerance levels and evaluate the existing controls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Measure: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7</a:t>
            </a:r>
            <a:r>
              <a:rPr lang="en-US" sz="2600" dirty="0">
                <a:latin typeface="Candara" panose="020E0502030303020204" pitchFamily="34" charset="0"/>
              </a:rPr>
              <a:t>. Evaluate effectiveness of existing controls and introduce improvements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8</a:t>
            </a:r>
            <a:r>
              <a:rPr lang="en-US" sz="2600" dirty="0">
                <a:latin typeface="Candara" panose="020E0502030303020204" pitchFamily="34" charset="0"/>
              </a:rPr>
              <a:t>. Embed risk-aware culture and align RM with other activities in the </a:t>
            </a:r>
            <a:r>
              <a:rPr lang="en-US" sz="2600" dirty="0" smtClean="0">
                <a:latin typeface="Candara" panose="020E0502030303020204" pitchFamily="34" charset="0"/>
              </a:rPr>
              <a:t>organization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8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Learn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9</a:t>
            </a:r>
            <a:r>
              <a:rPr lang="en-US" sz="2600" dirty="0">
                <a:latin typeface="Candara" panose="020E0502030303020204" pitchFamily="34" charset="0"/>
              </a:rPr>
              <a:t>. Monitor and review risk performance indicators to measure RM contribution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10</a:t>
            </a:r>
            <a:r>
              <a:rPr lang="en-US" sz="2600" dirty="0">
                <a:latin typeface="Candara" panose="020E0502030303020204" pitchFamily="34" charset="0"/>
              </a:rPr>
              <a:t>. Report risk performance in line with obligations and monitor improvement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7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Although ISO </a:t>
            </a:r>
            <a:r>
              <a:rPr lang="en-US" sz="2600" dirty="0">
                <a:latin typeface="Candara" panose="020E0502030303020204" pitchFamily="34" charset="0"/>
              </a:rPr>
              <a:t>31000 covers the full scope of requirements for a management system, it is for the </a:t>
            </a:r>
            <a:r>
              <a:rPr lang="en-US" sz="2600" dirty="0" smtClean="0">
                <a:latin typeface="Candara" panose="020E0502030303020204" pitchFamily="34" charset="0"/>
              </a:rPr>
              <a:t>organization </a:t>
            </a:r>
            <a:r>
              <a:rPr lang="en-US" sz="2600" dirty="0">
                <a:latin typeface="Candara" panose="020E0502030303020204" pitchFamily="34" charset="0"/>
              </a:rPr>
              <a:t>to convert those requirements into a checklist and action plan.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HOW TO IMPLEMENT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15" y="5322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16499</TotalTime>
  <Words>305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ISO31000:2018 – RISK MANAGEMENT – HOW TO IMPLEMENT</vt:lpstr>
      <vt:lpstr>ISO31000:2018 – RISK MANAGEMENT – HOW TO IMPLEMENT</vt:lpstr>
      <vt:lpstr>ISO31000:2018 – RISK MANAGEMENT – HOW TO IMPLEMENT</vt:lpstr>
      <vt:lpstr>ISO31000:2018 – RISK MANAGEMENT – HOW TO IMPLEMENT</vt:lpstr>
      <vt:lpstr>ISO31000:2018 – RISK MANAGEMENT – HOW TO IMPLEMENT</vt:lpstr>
      <vt:lpstr>ISO31000:2018 – RISK MANAGEMENT – HOW TO IMPLEMENT</vt:lpstr>
      <vt:lpstr>ISO31000:2018 – RISK MANAGEMENT – HOW TO IMPLEMENT</vt:lpstr>
      <vt:lpstr>ISO31000:2018 – RISK MANAGEMENT – HOW TO IMPLEMENT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1214</cp:revision>
  <cp:lastPrinted>2017-07-15T17:14:51Z</cp:lastPrinted>
  <dcterms:modified xsi:type="dcterms:W3CDTF">2018-10-06T06:01:42Z</dcterms:modified>
</cp:coreProperties>
</file>