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62" r:id="rId2"/>
    <p:sldId id="363" r:id="rId3"/>
    <p:sldId id="364" r:id="rId4"/>
    <p:sldId id="365" r:id="rId5"/>
    <p:sldId id="366" r:id="rId6"/>
    <p:sldId id="367" r:id="rId7"/>
    <p:sldId id="368" r:id="rId8"/>
    <p:sldId id="369" r:id="rId9"/>
    <p:sldId id="370" r:id="rId10"/>
    <p:sldId id="371" r:id="rId11"/>
    <p:sldId id="3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7" autoAdjust="0"/>
    <p:restoredTop sz="94660"/>
  </p:normalViewPr>
  <p:slideViewPr>
    <p:cSldViewPr snapToGrid="0">
      <p:cViewPr varScale="1">
        <p:scale>
          <a:sx n="28" d="100"/>
          <a:sy n="28" d="100"/>
        </p:scale>
        <p:origin x="28" y="276"/>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owasp.org/images/9/92/Top10ConsiderationsForIncidentResponse.pdf"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owasp.org/images/9/92/Top10ConsiderationsForIncidentResponse.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Information Security Incident Management</a:t>
            </a:r>
          </a:p>
          <a:p>
            <a:pPr marL="0" indent="0">
              <a:buNone/>
            </a:pPr>
            <a:endParaRPr lang="en-US" sz="2600" dirty="0">
              <a:latin typeface="Candara" panose="020E0502030303020204" pitchFamily="34" charset="0"/>
            </a:endParaRPr>
          </a:p>
          <a:p>
            <a:r>
              <a:rPr lang="en-US" sz="2600" dirty="0" smtClean="0">
                <a:latin typeface="Candara" panose="020E0502030303020204" pitchFamily="34" charset="0"/>
              </a:rPr>
              <a:t>Have a look at ISO27002: 2013 (Page 67+) for best practices guidance</a:t>
            </a:r>
          </a:p>
          <a:p>
            <a:pPr marL="0" indent="0">
              <a:buNone/>
            </a:pP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1552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5. Investigate the Problem</a:t>
            </a:r>
          </a:p>
          <a:p>
            <a:r>
              <a:rPr lang="en-US" sz="2600" dirty="0">
                <a:latin typeface="Candara" panose="020E0502030303020204" pitchFamily="34" charset="0"/>
              </a:rPr>
              <a:t>Establishing , clearly what has </a:t>
            </a:r>
            <a:r>
              <a:rPr lang="en-US" sz="2600" dirty="0" smtClean="0">
                <a:latin typeface="Candara" panose="020E0502030303020204" pitchFamily="34" charset="0"/>
              </a:rPr>
              <a:t>occurred</a:t>
            </a:r>
          </a:p>
          <a:p>
            <a:r>
              <a:rPr lang="en-US" sz="2600" dirty="0" smtClean="0">
                <a:latin typeface="Candara" panose="020E0502030303020204" pitchFamily="34" charset="0"/>
              </a:rPr>
              <a:t>Identify </a:t>
            </a:r>
            <a:r>
              <a:rPr lang="en-US" sz="2600" dirty="0">
                <a:latin typeface="Candara" panose="020E0502030303020204" pitchFamily="34" charset="0"/>
              </a:rPr>
              <a:t>what systems, people or processes have been compromised or affected based on </a:t>
            </a:r>
            <a:r>
              <a:rPr lang="en-US" sz="2600" dirty="0" smtClean="0">
                <a:latin typeface="Candara" panose="020E0502030303020204" pitchFamily="34" charset="0"/>
              </a:rPr>
              <a:t>incident</a:t>
            </a:r>
          </a:p>
          <a:p>
            <a:r>
              <a:rPr lang="en-US" sz="2600" dirty="0" smtClean="0">
                <a:latin typeface="Candara" panose="020E0502030303020204" pitchFamily="34" charset="0"/>
              </a:rPr>
              <a:t>Determine </a:t>
            </a:r>
            <a:r>
              <a:rPr lang="en-US" sz="2600" dirty="0">
                <a:latin typeface="Candara" panose="020E0502030303020204" pitchFamily="34" charset="0"/>
              </a:rPr>
              <a:t>what happened &amp;</a:t>
            </a:r>
            <a:r>
              <a:rPr lang="en-US" sz="2600" dirty="0" smtClean="0">
                <a:latin typeface="Candara" panose="020E0502030303020204" pitchFamily="34" charset="0"/>
              </a:rPr>
              <a:t> </a:t>
            </a:r>
            <a:r>
              <a:rPr lang="en-US" sz="2600" dirty="0">
                <a:latin typeface="Candara" panose="020E0502030303020204" pitchFamily="34" charset="0"/>
              </a:rPr>
              <a:t>what was </a:t>
            </a:r>
            <a:r>
              <a:rPr lang="en-US" sz="2600" dirty="0" smtClean="0">
                <a:latin typeface="Candara" panose="020E0502030303020204" pitchFamily="34" charset="0"/>
              </a:rPr>
              <a:t>compromised</a:t>
            </a: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718279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5. Investigate the Problem</a:t>
            </a:r>
          </a:p>
          <a:p>
            <a:r>
              <a:rPr lang="en-US" sz="2600" dirty="0" smtClean="0">
                <a:latin typeface="Candara" panose="020E0502030303020204" pitchFamily="34" charset="0"/>
              </a:rPr>
              <a:t>Determine </a:t>
            </a:r>
            <a:r>
              <a:rPr lang="en-US" sz="2600" dirty="0">
                <a:latin typeface="Candara" panose="020E0502030303020204" pitchFamily="34" charset="0"/>
              </a:rPr>
              <a:t>the point of origin of the incident where </a:t>
            </a:r>
            <a:r>
              <a:rPr lang="en-US" sz="2600" dirty="0" smtClean="0">
                <a:latin typeface="Candara" panose="020E0502030303020204" pitchFamily="34" charset="0"/>
              </a:rPr>
              <a:t>possible. This </a:t>
            </a:r>
            <a:r>
              <a:rPr lang="en-US" sz="2600" dirty="0">
                <a:latin typeface="Candara" panose="020E0502030303020204" pitchFamily="34" charset="0"/>
              </a:rPr>
              <a:t>infers that you establish the source of the threat or attack </a:t>
            </a:r>
            <a:r>
              <a:rPr lang="en-US" sz="2600" dirty="0" smtClean="0">
                <a:latin typeface="Candara" panose="020E0502030303020204" pitchFamily="34" charset="0"/>
              </a:rPr>
              <a:t>vector</a:t>
            </a:r>
            <a:endParaRPr lang="en-US" sz="2600" dirty="0">
              <a:latin typeface="Candara" panose="020E0502030303020204" pitchFamily="34" charset="0"/>
            </a:endParaRPr>
          </a:p>
          <a:p>
            <a:r>
              <a:rPr lang="en-US" sz="2600" dirty="0" smtClean="0">
                <a:latin typeface="Candara" panose="020E0502030303020204" pitchFamily="34" charset="0"/>
              </a:rPr>
              <a:t>Specify </a:t>
            </a:r>
            <a:r>
              <a:rPr lang="en-US" sz="2600" dirty="0">
                <a:latin typeface="Candara" panose="020E0502030303020204" pitchFamily="34" charset="0"/>
              </a:rPr>
              <a:t>your investigation objectives, triage and resolution </a:t>
            </a:r>
            <a:r>
              <a:rPr lang="en-US" sz="2600" dirty="0" smtClean="0">
                <a:latin typeface="Candara" panose="020E0502030303020204" pitchFamily="34" charset="0"/>
              </a:rPr>
              <a:t>methodology</a:t>
            </a: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292824" y="5909477"/>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404399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Objective</a:t>
            </a:r>
            <a:r>
              <a:rPr lang="en-US" sz="2600" dirty="0">
                <a:latin typeface="Candara" panose="020E0502030303020204" pitchFamily="34" charset="0"/>
              </a:rPr>
              <a:t>: </a:t>
            </a:r>
            <a:endParaRPr lang="en-US" sz="2600" dirty="0" smtClean="0">
              <a:latin typeface="Candara" panose="020E0502030303020204" pitchFamily="34" charset="0"/>
            </a:endParaRPr>
          </a:p>
          <a:p>
            <a:r>
              <a:rPr lang="en-US" sz="2600" b="1" dirty="0" smtClean="0">
                <a:solidFill>
                  <a:schemeClr val="accent1"/>
                </a:solidFill>
                <a:latin typeface="Candara" panose="020E0502030303020204" pitchFamily="34" charset="0"/>
              </a:rPr>
              <a:t>“To </a:t>
            </a:r>
            <a:r>
              <a:rPr lang="en-US" sz="2600" b="1" dirty="0">
                <a:solidFill>
                  <a:schemeClr val="accent1"/>
                </a:solidFill>
                <a:latin typeface="Candara" panose="020E0502030303020204" pitchFamily="34" charset="0"/>
              </a:rPr>
              <a:t>ensure a consistent and effective approach to the management of information </a:t>
            </a:r>
            <a:r>
              <a:rPr lang="en-US" sz="2600" b="1" dirty="0" smtClean="0">
                <a:solidFill>
                  <a:schemeClr val="accent1"/>
                </a:solidFill>
                <a:latin typeface="Candara" panose="020E0502030303020204" pitchFamily="34" charset="0"/>
              </a:rPr>
              <a:t>security incidents</a:t>
            </a:r>
            <a:r>
              <a:rPr lang="en-US" sz="2600" b="1" dirty="0">
                <a:solidFill>
                  <a:schemeClr val="accent1"/>
                </a:solidFill>
                <a:latin typeface="Candara" panose="020E0502030303020204" pitchFamily="34" charset="0"/>
              </a:rPr>
              <a:t>, including communication on security events and weaknesses</a:t>
            </a:r>
            <a:r>
              <a:rPr lang="en-US" sz="2600" b="1" dirty="0" smtClean="0">
                <a:solidFill>
                  <a:schemeClr val="accent1"/>
                </a:solidFill>
                <a:latin typeface="Candara" panose="020E0502030303020204" pitchFamily="34" charset="0"/>
              </a:rPr>
              <a:t>.”</a:t>
            </a:r>
            <a:endParaRPr lang="en-US" sz="2600" b="1" dirty="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5213445" y="5540991"/>
            <a:ext cx="2977097" cy="492443"/>
          </a:xfrm>
          <a:prstGeom prst="rect">
            <a:avLst/>
          </a:prstGeom>
          <a:noFill/>
        </p:spPr>
        <p:txBody>
          <a:bodyPr wrap="none" rtlCol="0">
            <a:spAutoFit/>
          </a:bodyPr>
          <a:lstStyle/>
          <a:p>
            <a:r>
              <a:rPr lang="en-US" sz="2600" dirty="0" smtClean="0">
                <a:latin typeface="Candara" panose="020E0502030303020204" pitchFamily="34" charset="0"/>
              </a:rPr>
              <a:t>ISO27001:2013 (16.1)</a:t>
            </a:r>
            <a:endParaRPr lang="en-US" sz="2600" dirty="0">
              <a:latin typeface="Candara" panose="020E0502030303020204" pitchFamily="34" charset="0"/>
            </a:endParaRPr>
          </a:p>
        </p:txBody>
      </p:sp>
    </p:spTree>
    <p:extLst>
      <p:ext uri="{BB962C8B-B14F-4D97-AF65-F5344CB8AC3E}">
        <p14:creationId xmlns:p14="http://schemas.microsoft.com/office/powerpoint/2010/main" val="2055642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Top 10 Considerations For Incident Response</a:t>
            </a:r>
          </a:p>
          <a:p>
            <a:pPr marL="0" indent="0">
              <a:buNone/>
            </a:pPr>
            <a:endParaRPr lang="en-US" sz="2600" dirty="0">
              <a:latin typeface="Candara" panose="020E0502030303020204" pitchFamily="34" charset="0"/>
            </a:endParaRPr>
          </a:p>
          <a:p>
            <a:pPr marL="0" indent="0">
              <a:buNone/>
            </a:pPr>
            <a:r>
              <a:rPr lang="en-US" sz="2600" dirty="0">
                <a:latin typeface="Candara" panose="020E0502030303020204" pitchFamily="34" charset="0"/>
                <a:hlinkClick r:id="rId3"/>
              </a:rPr>
              <a:t>https://</a:t>
            </a:r>
            <a:r>
              <a:rPr lang="en-US" sz="2600" dirty="0" smtClean="0">
                <a:latin typeface="Candara" panose="020E0502030303020204" pitchFamily="34" charset="0"/>
                <a:hlinkClick r:id="rId3"/>
              </a:rPr>
              <a:t>www.owasp.org/images/9/92/Top10ConsiderationsForIncidentResponse.pdf</a:t>
            </a:r>
            <a:r>
              <a:rPr lang="en-US" sz="2600" dirty="0" smtClean="0">
                <a:latin typeface="Candara" panose="020E0502030303020204" pitchFamily="34" charset="0"/>
              </a:rPr>
              <a:t> </a:t>
            </a:r>
          </a:p>
          <a:p>
            <a:pPr marL="0" indent="0">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21685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330" y="1301692"/>
            <a:ext cx="6032311" cy="47488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p:nvPr/>
        </p:nvSpPr>
        <p:spPr>
          <a:xfrm>
            <a:off x="1023589" y="6040155"/>
            <a:ext cx="8338782" cy="338554"/>
          </a:xfrm>
          <a:prstGeom prst="rect">
            <a:avLst/>
          </a:prstGeom>
        </p:spPr>
        <p:txBody>
          <a:bodyPr wrap="square">
            <a:spAutoFit/>
          </a:bodyPr>
          <a:lstStyle/>
          <a:p>
            <a:r>
              <a:rPr lang="en-US" sz="1600" dirty="0">
                <a:latin typeface="Candara" panose="020E0502030303020204" pitchFamily="34" charset="0"/>
                <a:hlinkClick r:id="rId4"/>
              </a:rPr>
              <a:t>https://www.owasp.org/images/9/92/Top10ConsiderationsForIncidentResponse.pdf</a:t>
            </a:r>
            <a:r>
              <a:rPr lang="en-US" sz="1600" dirty="0">
                <a:latin typeface="Candara" panose="020E0502030303020204" pitchFamily="34" charset="0"/>
              </a:rPr>
              <a:t> </a:t>
            </a:r>
          </a:p>
        </p:txBody>
      </p:sp>
    </p:spTree>
    <p:extLst>
      <p:ext uri="{BB962C8B-B14F-4D97-AF65-F5344CB8AC3E}">
        <p14:creationId xmlns:p14="http://schemas.microsoft.com/office/powerpoint/2010/main" val="145946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514350" indent="-514350">
              <a:buAutoNum type="arabicPeriod"/>
            </a:pPr>
            <a:r>
              <a:rPr lang="en-US" sz="2600" b="1" dirty="0" smtClean="0">
                <a:solidFill>
                  <a:schemeClr val="accent1"/>
                </a:solidFill>
                <a:latin typeface="Candara" panose="020E0502030303020204" pitchFamily="34" charset="0"/>
              </a:rPr>
              <a:t>Audit &amp; Due Diligence</a:t>
            </a:r>
          </a:p>
          <a:p>
            <a:pPr marL="0" indent="0">
              <a:buNone/>
            </a:pPr>
            <a:r>
              <a:rPr lang="en-US" sz="2600" dirty="0">
                <a:latin typeface="Candara" panose="020E0502030303020204" pitchFamily="34" charset="0"/>
              </a:rPr>
              <a:t>Performing an audit will let you know how well prepared the organization is for Incident Response​in terms of</a:t>
            </a:r>
            <a:r>
              <a:rPr lang="en-US" sz="2600" dirty="0" smtClean="0">
                <a:latin typeface="Candara" panose="020E0502030303020204" pitchFamily="34" charset="0"/>
              </a:rPr>
              <a:t>:</a:t>
            </a:r>
          </a:p>
          <a:p>
            <a:r>
              <a:rPr lang="en-US" sz="2600" dirty="0" smtClean="0">
                <a:latin typeface="Candara" panose="020E0502030303020204" pitchFamily="34" charset="0"/>
              </a:rPr>
              <a:t>People</a:t>
            </a:r>
          </a:p>
          <a:p>
            <a:r>
              <a:rPr lang="en-US" sz="2600" dirty="0" smtClean="0">
                <a:latin typeface="Candara" panose="020E0502030303020204" pitchFamily="34" charset="0"/>
              </a:rPr>
              <a:t>Process</a:t>
            </a:r>
          </a:p>
          <a:p>
            <a:r>
              <a:rPr lang="en-US" sz="2600" dirty="0" smtClean="0">
                <a:latin typeface="Candara" panose="020E0502030303020204" pitchFamily="34" charset="0"/>
              </a:rPr>
              <a:t>Equipment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399318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2. Create Response Team</a:t>
            </a:r>
          </a:p>
          <a:p>
            <a:pPr marL="0" indent="0">
              <a:buNone/>
            </a:pPr>
            <a:r>
              <a:rPr lang="en-US" sz="2600" dirty="0">
                <a:latin typeface="Candara" panose="020E0502030303020204" pitchFamily="34" charset="0"/>
              </a:rPr>
              <a:t>An Incident Response team should consist of people with sufficient technical skills. It is important that the team members consist of SME's (Subject Matter Experts) or Knowledge Engineers from different domains across the organization. </a:t>
            </a: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592607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2. Create Response Team</a:t>
            </a:r>
          </a:p>
          <a:p>
            <a:r>
              <a:rPr lang="en-US" sz="2600" dirty="0" smtClean="0">
                <a:latin typeface="Candara" panose="020E0502030303020204" pitchFamily="34" charset="0"/>
              </a:rPr>
              <a:t>Team lead</a:t>
            </a:r>
          </a:p>
          <a:p>
            <a:r>
              <a:rPr lang="en-US" sz="2600" dirty="0" smtClean="0">
                <a:latin typeface="Candara" panose="020E0502030303020204" pitchFamily="34" charset="0"/>
              </a:rPr>
              <a:t>Triage officer</a:t>
            </a:r>
          </a:p>
          <a:p>
            <a:r>
              <a:rPr lang="en-US" sz="2600" dirty="0" smtClean="0">
                <a:latin typeface="Candara" panose="020E0502030303020204" pitchFamily="34" charset="0"/>
              </a:rPr>
              <a:t>Incident handler</a:t>
            </a: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35419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3. Create Documented IR Plan </a:t>
            </a:r>
          </a:p>
          <a:p>
            <a:pPr marL="0" indent="0">
              <a:buNone/>
            </a:pPr>
            <a:r>
              <a:rPr lang="en-US" sz="2600" dirty="0">
                <a:latin typeface="Candara" panose="020E0502030303020204" pitchFamily="34" charset="0"/>
              </a:rPr>
              <a:t>An organization should have a well-documented </a:t>
            </a:r>
            <a:r>
              <a:rPr lang="en-US" sz="2600" dirty="0" smtClean="0">
                <a:latin typeface="Candara" panose="020E0502030303020204" pitchFamily="34" charset="0"/>
              </a:rPr>
              <a:t>IR plan </a:t>
            </a:r>
            <a:r>
              <a:rPr lang="en-US" sz="2600" dirty="0">
                <a:latin typeface="Candara" panose="020E0502030303020204" pitchFamily="34" charset="0"/>
              </a:rPr>
              <a:t>that would guide the </a:t>
            </a:r>
            <a:r>
              <a:rPr lang="en-US" sz="2600" dirty="0" smtClean="0">
                <a:latin typeface="Candara" panose="020E0502030303020204" pitchFamily="34" charset="0"/>
              </a:rPr>
              <a:t>IR </a:t>
            </a:r>
            <a:r>
              <a:rPr lang="en-US" sz="2600" dirty="0">
                <a:latin typeface="Candara" panose="020E0502030303020204" pitchFamily="34" charset="0"/>
              </a:rPr>
              <a:t>Team during an incident. </a:t>
            </a:r>
            <a:endParaRPr lang="en-US" sz="2600" dirty="0" smtClean="0">
              <a:latin typeface="Candara" panose="020E0502030303020204" pitchFamily="34" charset="0"/>
            </a:endParaRPr>
          </a:p>
          <a:p>
            <a:pPr marL="0" indent="0">
              <a:buNone/>
            </a:pPr>
            <a:r>
              <a:rPr lang="en-US" sz="2600" dirty="0">
                <a:latin typeface="Candara" panose="020E0502030303020204" pitchFamily="34" charset="0"/>
              </a:rPr>
              <a:t>A comprehensive plan at minimum , should cover Roles &amp;</a:t>
            </a:r>
            <a:r>
              <a:rPr lang="en-US" sz="2600" dirty="0" smtClean="0">
                <a:latin typeface="Candara" panose="020E0502030303020204" pitchFamily="34" charset="0"/>
              </a:rPr>
              <a:t> </a:t>
            </a:r>
            <a:r>
              <a:rPr lang="en-US" sz="2600" dirty="0">
                <a:latin typeface="Candara" panose="020E0502030303020204" pitchFamily="34" charset="0"/>
              </a:rPr>
              <a:t>Responsibilities, Investigation, Triage and Mitigation, Recovery, and Documentation process.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13296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4. Identify Indicators &amp; Triggers</a:t>
            </a:r>
          </a:p>
          <a:p>
            <a:r>
              <a:rPr lang="en-US" sz="2600" dirty="0">
                <a:latin typeface="Candara" panose="020E0502030303020204" pitchFamily="34" charset="0"/>
              </a:rPr>
              <a:t>What would be categorized as an incident at your organization? </a:t>
            </a:r>
            <a:endParaRPr lang="en-US" sz="2600" dirty="0" smtClean="0">
              <a:latin typeface="Candara" panose="020E0502030303020204" pitchFamily="34" charset="0"/>
            </a:endParaRPr>
          </a:p>
          <a:p>
            <a:r>
              <a:rPr lang="en-US" sz="2600" dirty="0" smtClean="0">
                <a:latin typeface="Candara" panose="020E0502030303020204" pitchFamily="34" charset="0"/>
              </a:rPr>
              <a:t>How important or weighty are the factors that would trigger an incident? </a:t>
            </a:r>
          </a:p>
          <a:p>
            <a:r>
              <a:rPr lang="en-US" sz="2600" dirty="0" smtClean="0">
                <a:latin typeface="Candara" panose="020E0502030303020204" pitchFamily="34" charset="0"/>
              </a:rPr>
              <a:t>Clearly </a:t>
            </a:r>
            <a:r>
              <a:rPr lang="en-US" sz="2600" dirty="0">
                <a:latin typeface="Candara" panose="020E0502030303020204" pitchFamily="34" charset="0"/>
              </a:rPr>
              <a:t>define what can trigger an incident</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INCIDENT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09853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17344</TotalTime>
  <Words>344</Words>
  <Application>Microsoft Office PowerPoint</Application>
  <PresentationFormat>On-screen Show (4:3)</PresentationFormat>
  <Paragraphs>69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Candara</vt:lpstr>
      <vt:lpstr>Office Theme</vt:lpstr>
      <vt:lpstr>INCIDENT MANAGEMENT-I</vt:lpstr>
      <vt:lpstr>INCIDENT MANAGEMENT-I</vt:lpstr>
      <vt:lpstr>INCIDENT MANAGEMENT-I</vt:lpstr>
      <vt:lpstr>INCIDENT MANAGEMENT-I</vt:lpstr>
      <vt:lpstr>INCIDENT MANAGEMENT-I</vt:lpstr>
      <vt:lpstr>INCIDENT MANAGEMENT-I</vt:lpstr>
      <vt:lpstr>INCIDENT MANAGEMENT-I</vt:lpstr>
      <vt:lpstr>INCIDENT MANAGEMENT-I</vt:lpstr>
      <vt:lpstr>INCIDENT MANAGEMENT-I</vt:lpstr>
      <vt:lpstr>INCIDENT MANAGEMENT-I</vt:lpstr>
      <vt:lpstr>INCIDENT MANAGEMENT-I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Studio B</cp:lastModifiedBy>
  <cp:revision>1228</cp:revision>
  <cp:lastPrinted>2017-07-15T17:14:51Z</cp:lastPrinted>
  <dcterms:modified xsi:type="dcterms:W3CDTF">2018-10-06T06:02:02Z</dcterms:modified>
</cp:coreProperties>
</file>