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364" r:id="rId2"/>
    <p:sldId id="366" r:id="rId3"/>
    <p:sldId id="367" r:id="rId4"/>
    <p:sldId id="368" r:id="rId5"/>
    <p:sldId id="369" r:id="rId6"/>
    <p:sldId id="37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10" d="100"/>
          <a:sy n="10" d="100"/>
        </p:scale>
        <p:origin x="-188" y="61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wasp.org/images/9/92/Top10ConsiderationsForIncidentResponse.pdf"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Top 10 Considerations For Incident Response</a:t>
            </a:r>
          </a:p>
          <a:p>
            <a:pPr marL="0" indent="0">
              <a:buNone/>
            </a:pPr>
            <a:endParaRPr lang="en-US" sz="2600" dirty="0">
              <a:latin typeface="Candara" panose="020E0502030303020204" pitchFamily="34" charset="0"/>
            </a:endParaRPr>
          </a:p>
          <a:p>
            <a:pPr marL="0" indent="0">
              <a:buNone/>
            </a:pPr>
            <a:r>
              <a:rPr lang="en-US" sz="2600" dirty="0">
                <a:latin typeface="Candara" panose="020E0502030303020204" pitchFamily="34" charset="0"/>
                <a:hlinkClick r:id="rId3"/>
              </a:rPr>
              <a:t>https://</a:t>
            </a:r>
            <a:r>
              <a:rPr lang="en-US" sz="2600" dirty="0" smtClean="0">
                <a:latin typeface="Candara" panose="020E0502030303020204" pitchFamily="34" charset="0"/>
                <a:hlinkClick r:id="rId3"/>
              </a:rPr>
              <a:t>www.owasp.org/images/9/92/Top10ConsiderationsForIncidentResponse.pdf</a:t>
            </a:r>
            <a:r>
              <a:rPr lang="en-US" sz="2600" dirty="0" smtClean="0">
                <a:latin typeface="Candara" panose="020E0502030303020204" pitchFamily="34" charset="0"/>
              </a:rPr>
              <a:t> </a:t>
            </a:r>
          </a:p>
          <a:p>
            <a:pPr marL="0" indent="0">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21685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6. Triage &amp; Mitigation</a:t>
            </a:r>
          </a:p>
          <a:p>
            <a:pPr marL="0" indent="0">
              <a:buNone/>
            </a:pPr>
            <a:r>
              <a:rPr lang="en-US" sz="2600" dirty="0">
                <a:latin typeface="Candara" panose="020E0502030303020204" pitchFamily="34" charset="0"/>
              </a:rPr>
              <a:t>Investigation </a:t>
            </a:r>
            <a:r>
              <a:rPr lang="en-US" sz="2600" dirty="0" smtClean="0">
                <a:latin typeface="Candara" panose="020E0502030303020204" pitchFamily="34" charset="0"/>
              </a:rPr>
              <a:t>leads </a:t>
            </a:r>
            <a:r>
              <a:rPr lang="en-US" sz="2600" dirty="0">
                <a:latin typeface="Candara" panose="020E0502030303020204" pitchFamily="34" charset="0"/>
              </a:rPr>
              <a:t>to the triage and resolution process. As the team identifies potential exposure, they should plan and execute effective mitigation </a:t>
            </a:r>
            <a:r>
              <a:rPr lang="en-US" sz="2600" dirty="0" smtClean="0">
                <a:latin typeface="Candara" panose="020E0502030303020204" pitchFamily="34" charset="0"/>
              </a:rPr>
              <a:t>accordingly:</a:t>
            </a:r>
          </a:p>
          <a:p>
            <a:r>
              <a:rPr lang="en-US" sz="2600" dirty="0">
                <a:latin typeface="Candara" panose="020E0502030303020204" pitchFamily="34" charset="0"/>
              </a:rPr>
              <a:t>Classification of </a:t>
            </a:r>
            <a:r>
              <a:rPr lang="en-US" sz="2600" dirty="0" smtClean="0">
                <a:latin typeface="Candara" panose="020E0502030303020204" pitchFamily="34" charset="0"/>
              </a:rPr>
              <a:t>Incident</a:t>
            </a:r>
          </a:p>
          <a:p>
            <a:r>
              <a:rPr lang="en-US" sz="2600" dirty="0" smtClean="0">
                <a:latin typeface="Candara" panose="020E0502030303020204" pitchFamily="34" charset="0"/>
              </a:rPr>
              <a:t>Incident Prioritization</a:t>
            </a:r>
          </a:p>
          <a:p>
            <a:r>
              <a:rPr lang="en-US" sz="2600" dirty="0" smtClean="0">
                <a:latin typeface="Candara" panose="020E0502030303020204" pitchFamily="34" charset="0"/>
              </a:rPr>
              <a:t>Assigning </a:t>
            </a:r>
            <a:r>
              <a:rPr lang="en-US" sz="2600" dirty="0">
                <a:latin typeface="Candara" panose="020E0502030303020204" pitchFamily="34" charset="0"/>
              </a:rPr>
              <a:t>specific tasks to specific </a:t>
            </a:r>
            <a:r>
              <a:rPr lang="en-US" sz="2600" dirty="0" smtClean="0">
                <a:latin typeface="Candara" panose="020E0502030303020204" pitchFamily="34" charset="0"/>
              </a:rPr>
              <a:t>people</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39931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7. Recovery</a:t>
            </a:r>
          </a:p>
          <a:p>
            <a:pPr marL="0" indent="0">
              <a:buNone/>
            </a:pPr>
            <a:r>
              <a:rPr lang="en-US" sz="2600" dirty="0">
                <a:latin typeface="Candara" panose="020E0502030303020204" pitchFamily="34" charset="0"/>
              </a:rPr>
              <a:t>Once a thorough investigation has been carried out, recovery is a significant step for restoring </a:t>
            </a:r>
            <a:r>
              <a:rPr lang="en-US" sz="2600" dirty="0" smtClean="0">
                <a:latin typeface="Candara" panose="020E0502030303020204" pitchFamily="34" charset="0"/>
              </a:rPr>
              <a:t>services </a:t>
            </a:r>
            <a:r>
              <a:rPr lang="en-US" sz="2600" dirty="0">
                <a:latin typeface="Candara" panose="020E0502030303020204" pitchFamily="34" charset="0"/>
              </a:rPr>
              <a:t>or materials </a:t>
            </a:r>
            <a:r>
              <a:rPr lang="en-US" sz="2600" dirty="0" smtClean="0">
                <a:latin typeface="Candara" panose="020E0502030303020204" pitchFamily="34" charset="0"/>
              </a:rPr>
              <a:t>that might </a:t>
            </a:r>
            <a:r>
              <a:rPr lang="en-US" sz="2600" dirty="0">
                <a:latin typeface="Candara" panose="020E0502030303020204" pitchFamily="34" charset="0"/>
              </a:rPr>
              <a:t>have been affected during an incident. This could be the task of the technical </a:t>
            </a:r>
            <a:r>
              <a:rPr lang="en-US" sz="2600" dirty="0" smtClean="0">
                <a:latin typeface="Candara" panose="020E0502030303020204" pitchFamily="34" charset="0"/>
              </a:rPr>
              <a:t>team (transition </a:t>
            </a:r>
            <a:r>
              <a:rPr lang="en-US" sz="2600" dirty="0">
                <a:latin typeface="Candara" panose="020E0502030303020204" pitchFamily="34" charset="0"/>
              </a:rPr>
              <a:t>from active incident to standard </a:t>
            </a:r>
            <a:r>
              <a:rPr lang="en-US" sz="2600" dirty="0" smtClean="0">
                <a:latin typeface="Candara" panose="020E0502030303020204" pitchFamily="34" charset="0"/>
              </a:rPr>
              <a:t>monitoring)</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91245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8. Documentation &amp; Reporting</a:t>
            </a:r>
          </a:p>
          <a:p>
            <a:pPr marL="0" indent="0">
              <a:buNone/>
            </a:pPr>
            <a:r>
              <a:rPr lang="en-US" sz="2600" dirty="0">
                <a:latin typeface="Candara" panose="020E0502030303020204" pitchFamily="34" charset="0"/>
              </a:rPr>
              <a:t>A comprehensive incident report is required in keeping with best practices and with the Incident Response plan. The type of reports that might be required might vary but should help in managing and reviewing incidents </a:t>
            </a:r>
            <a:r>
              <a:rPr lang="en-US" sz="2600" dirty="0" smtClean="0">
                <a:latin typeface="Candara" panose="020E0502030303020204" pitchFamily="34" charset="0"/>
              </a:rPr>
              <a:t>satisfactorily.</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052152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9. Process Review</a:t>
            </a:r>
          </a:p>
          <a:p>
            <a:pPr marL="0" indent="0">
              <a:buNone/>
            </a:pPr>
            <a:r>
              <a:rPr lang="en-US" sz="2600" dirty="0" smtClean="0">
                <a:latin typeface="Candara" panose="020E0502030303020204" pitchFamily="34" charset="0"/>
              </a:rPr>
              <a:t>Make intelligent decisions about important factors:</a:t>
            </a:r>
          </a:p>
          <a:p>
            <a:r>
              <a:rPr lang="en-US" sz="2600" dirty="0" smtClean="0">
                <a:latin typeface="Candara" panose="020E0502030303020204" pitchFamily="34" charset="0"/>
              </a:rPr>
              <a:t>Should </a:t>
            </a:r>
            <a:r>
              <a:rPr lang="en-US" sz="2600" dirty="0">
                <a:latin typeface="Candara" panose="020E0502030303020204" pitchFamily="34" charset="0"/>
              </a:rPr>
              <a:t>I increase or decrease the number of Incident Handlers</a:t>
            </a:r>
            <a:r>
              <a:rPr lang="en-US" sz="2600" dirty="0" smtClean="0">
                <a:latin typeface="Candara" panose="020E0502030303020204" pitchFamily="34" charset="0"/>
              </a:rPr>
              <a:t>?  </a:t>
            </a:r>
          </a:p>
          <a:p>
            <a:r>
              <a:rPr lang="en-US" sz="2600" dirty="0" smtClean="0">
                <a:latin typeface="Candara" panose="020E0502030303020204" pitchFamily="34" charset="0"/>
              </a:rPr>
              <a:t>What </a:t>
            </a:r>
            <a:r>
              <a:rPr lang="en-US" sz="2600" dirty="0">
                <a:latin typeface="Candara" panose="020E0502030303020204" pitchFamily="34" charset="0"/>
              </a:rPr>
              <a:t>risks did we identify during the incident that needs to be followed up for action and monitored closely ? </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05428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10. Practice, Practice, Practice !</a:t>
            </a:r>
          </a:p>
          <a:p>
            <a:pPr marL="0" indent="0">
              <a:buNone/>
            </a:pPr>
            <a:r>
              <a:rPr lang="en-US" sz="2600" dirty="0">
                <a:latin typeface="Candara" panose="020E0502030303020204" pitchFamily="34" charset="0"/>
              </a:rPr>
              <a:t>Do not wait until an incident occurs before you put your team to work. Once the organization has a workable plan in place, it is advisable to run through part or all of it as a tabletop </a:t>
            </a:r>
            <a:r>
              <a:rPr lang="en-US" sz="2600" dirty="0" smtClean="0">
                <a:latin typeface="Candara" panose="020E0502030303020204" pitchFamily="34" charset="0"/>
              </a:rPr>
              <a:t>exercise, and run through various scenarios and drills. </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MANAGEMENT-II</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088107" y="5718404"/>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417129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17358</TotalTime>
  <Words>266</Words>
  <Application>Microsoft Office PowerPoint</Application>
  <PresentationFormat>On-screen Show (4:3)</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Candara</vt:lpstr>
      <vt:lpstr>Office Theme</vt:lpstr>
      <vt:lpstr>INCIDENT MANAGEMENT-II</vt:lpstr>
      <vt:lpstr>INCIDENT MANAGEMENT-II</vt:lpstr>
      <vt:lpstr>INCIDENT MANAGEMENT-II</vt:lpstr>
      <vt:lpstr>INCIDENT MANAGEMENT-II</vt:lpstr>
      <vt:lpstr>INCIDENT MANAGEMENT-II</vt:lpstr>
      <vt:lpstr>INCIDENT MANAGEMENT-II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Studio B</cp:lastModifiedBy>
  <cp:revision>1233</cp:revision>
  <cp:lastPrinted>2017-07-15T17:14:51Z</cp:lastPrinted>
  <dcterms:modified xsi:type="dcterms:W3CDTF">2018-10-06T06:02:25Z</dcterms:modified>
</cp:coreProperties>
</file>