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64" r:id="rId2"/>
    <p:sldId id="365" r:id="rId3"/>
    <p:sldId id="366" r:id="rId4"/>
    <p:sldId id="367" r:id="rId5"/>
    <p:sldId id="368" r:id="rId6"/>
    <p:sldId id="370" r:id="rId7"/>
    <p:sldId id="369" r:id="rId8"/>
    <p:sldId id="371" r:id="rId9"/>
    <p:sldId id="37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35" d="100"/>
          <a:sy n="35" d="100"/>
        </p:scale>
        <p:origin x="38" y="624"/>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06-Oct-18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06-Oct-18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06-Oct-18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mc.com/guides/itil-change-management.html"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ITIL CHANGE MANAGEMENT BEST PRACTICES</a:t>
            </a:r>
          </a:p>
          <a:p>
            <a:pPr marL="0" indent="0">
              <a:buNone/>
            </a:pPr>
            <a:endParaRPr lang="en-US" sz="2600" dirty="0">
              <a:latin typeface="Candara" panose="020E0502030303020204" pitchFamily="34" charset="0"/>
            </a:endParaRPr>
          </a:p>
          <a:p>
            <a:pPr marL="0" indent="0">
              <a:buNone/>
            </a:pPr>
            <a:r>
              <a:rPr lang="en-US" sz="2600" dirty="0">
                <a:latin typeface="Candara" panose="020E0502030303020204" pitchFamily="34" charset="0"/>
                <a:hlinkClick r:id="rId3"/>
              </a:rPr>
              <a:t>http://</a:t>
            </a:r>
            <a:r>
              <a:rPr lang="en-US" sz="2600" dirty="0" smtClean="0">
                <a:latin typeface="Candara" panose="020E0502030303020204" pitchFamily="34" charset="0"/>
                <a:hlinkClick r:id="rId3"/>
              </a:rPr>
              <a:t>www.bmc.com/guides/itil-change-management.html</a:t>
            </a:r>
            <a:r>
              <a:rPr lang="en-US" sz="2600" dirty="0" smtClean="0">
                <a:latin typeface="Candara" panose="020E0502030303020204" pitchFamily="34" charset="0"/>
              </a:rPr>
              <a:t> </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21685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pic>
        <p:nvPicPr>
          <p:cNvPr id="1026" name="Picture 2" descr="ITIL Chang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224" y="1371599"/>
            <a:ext cx="4933666" cy="493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39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a:latin typeface="Candara" panose="020E0502030303020204" pitchFamily="34" charset="0"/>
              </a:rPr>
              <a:t>ITIL change management is a process designed to understand and minimize risks while making IT changes. Businesses have two main expectations of the </a:t>
            </a:r>
            <a:r>
              <a:rPr lang="en-US" sz="2600" dirty="0" smtClean="0">
                <a:latin typeface="Candara" panose="020E0502030303020204" pitchFamily="34" charset="0"/>
              </a:rPr>
              <a:t>services </a:t>
            </a:r>
            <a:r>
              <a:rPr lang="en-US" sz="2600" dirty="0">
                <a:latin typeface="Candara" panose="020E0502030303020204" pitchFamily="34" charset="0"/>
              </a:rPr>
              <a:t>provided by IT</a:t>
            </a:r>
            <a:r>
              <a:rPr lang="en-US" sz="2600" dirty="0" smtClean="0">
                <a:latin typeface="Candara" panose="020E0502030303020204" pitchFamily="34" charset="0"/>
              </a:rPr>
              <a:t>:</a:t>
            </a:r>
          </a:p>
          <a:p>
            <a:pPr marL="0" indent="0">
              <a:buNone/>
            </a:pP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170065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514350" indent="-514350" fontAlgn="t">
              <a:buFont typeface="+mj-lt"/>
              <a:buAutoNum type="arabicPeriod"/>
            </a:pPr>
            <a:r>
              <a:rPr lang="en-US" sz="2600" dirty="0" smtClean="0">
                <a:latin typeface="Candara" panose="020E0502030303020204" pitchFamily="34" charset="0"/>
              </a:rPr>
              <a:t>The </a:t>
            </a:r>
            <a:r>
              <a:rPr lang="en-US" sz="2600" dirty="0">
                <a:latin typeface="Candara" panose="020E0502030303020204" pitchFamily="34" charset="0"/>
              </a:rPr>
              <a:t>services should be stable, reliable, and predictable.</a:t>
            </a:r>
          </a:p>
          <a:p>
            <a:pPr marL="514350" indent="-514350" fontAlgn="t">
              <a:buFont typeface="+mj-lt"/>
              <a:buAutoNum type="arabicPeriod"/>
            </a:pPr>
            <a:r>
              <a:rPr lang="en-US" sz="2600" dirty="0">
                <a:latin typeface="Candara" panose="020E0502030303020204" pitchFamily="34" charset="0"/>
              </a:rPr>
              <a:t>The services should be able to change rapidly to meet evolving business requirements</a:t>
            </a:r>
            <a:r>
              <a:rPr lang="en-US" sz="2600" dirty="0" smtClean="0">
                <a:latin typeface="Candara" panose="020E0502030303020204" pitchFamily="34" charset="0"/>
              </a:rPr>
              <a:t>.</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2288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fontAlgn="t"/>
            <a:r>
              <a:rPr lang="en-US" sz="2600" dirty="0">
                <a:latin typeface="Candara" panose="020E0502030303020204" pitchFamily="34" charset="0"/>
              </a:rPr>
              <a:t>These expectations are in conflict. The objective of change management is to enable IT service management to meet both expectations—to enable rapid change while minimizing the possibility of disruption to services.</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21745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fontAlgn="t">
              <a:buNone/>
            </a:pPr>
            <a:r>
              <a:rPr lang="en-US" sz="2600" b="1" dirty="0" smtClean="0">
                <a:solidFill>
                  <a:schemeClr val="accent1"/>
                </a:solidFill>
                <a:latin typeface="Candara" panose="020E0502030303020204" pitchFamily="34" charset="0"/>
              </a:rPr>
              <a:t>Types Of Changes</a:t>
            </a:r>
          </a:p>
          <a:p>
            <a:pPr marL="0" indent="0" fontAlgn="t">
              <a:buNone/>
            </a:pPr>
            <a:r>
              <a:rPr lang="en-US" sz="2600" b="1" dirty="0">
                <a:solidFill>
                  <a:schemeClr val="accent1"/>
                </a:solidFill>
                <a:latin typeface="Candara" panose="020E0502030303020204" pitchFamily="34" charset="0"/>
              </a:rPr>
              <a:t>Standard changes</a:t>
            </a:r>
            <a:r>
              <a:rPr lang="en-US" sz="2600" dirty="0">
                <a:latin typeface="Candara" panose="020E0502030303020204" pitchFamily="34" charset="0"/>
              </a:rPr>
              <a:t> are changes to a service or to the IT infrastructure where the implementation process and the risks are known upfront. </a:t>
            </a:r>
            <a:endParaRPr lang="en-US" sz="2600" dirty="0" smtClean="0">
              <a:latin typeface="Candara" panose="020E0502030303020204" pitchFamily="34" charset="0"/>
            </a:endParaRPr>
          </a:p>
          <a:p>
            <a:pPr fontAlgn="t"/>
            <a:r>
              <a:rPr lang="en-US" sz="2600" dirty="0" smtClean="0">
                <a:latin typeface="Candara" panose="020E0502030303020204" pitchFamily="34" charset="0"/>
              </a:rPr>
              <a:t>These </a:t>
            </a:r>
            <a:r>
              <a:rPr lang="en-US" sz="2600" dirty="0">
                <a:latin typeface="Candara" panose="020E0502030303020204" pitchFamily="34" charset="0"/>
              </a:rPr>
              <a:t>changes are managed according to policies that are the IT organization already has in place. </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079031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fontAlgn="t"/>
            <a:r>
              <a:rPr lang="en-US" sz="2600" dirty="0" smtClean="0">
                <a:latin typeface="Candara" panose="020E0502030303020204" pitchFamily="34" charset="0"/>
              </a:rPr>
              <a:t>Since </a:t>
            </a:r>
            <a:r>
              <a:rPr lang="en-US" sz="2600" dirty="0">
                <a:latin typeface="Candara" panose="020E0502030303020204" pitchFamily="34" charset="0"/>
              </a:rPr>
              <a:t>these changes are subject to established policies and procedures, they are the easiest to prioritize and implement, and often don’t require approval from a risk management perspective.</a:t>
            </a:r>
          </a:p>
          <a:p>
            <a:pPr marL="0" indent="0" fontAlgn="t">
              <a:buNone/>
            </a:pP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806966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Normal Changes</a:t>
            </a:r>
            <a:endParaRPr lang="en-US" sz="2600" b="1" dirty="0" smtClean="0">
              <a:latin typeface="Candara" panose="020E0502030303020204" pitchFamily="34" charset="0"/>
            </a:endParaRPr>
          </a:p>
          <a:p>
            <a:r>
              <a:rPr lang="en-US" sz="2600" b="1" dirty="0">
                <a:latin typeface="Candara" panose="020E0502030303020204" pitchFamily="34" charset="0"/>
              </a:rPr>
              <a:t>T</a:t>
            </a:r>
            <a:r>
              <a:rPr lang="en-US" sz="2600" dirty="0" smtClean="0">
                <a:latin typeface="Candara" panose="020E0502030303020204" pitchFamily="34" charset="0"/>
              </a:rPr>
              <a:t>hose </a:t>
            </a:r>
            <a:r>
              <a:rPr lang="en-US" sz="2600" dirty="0">
                <a:latin typeface="Candara" panose="020E0502030303020204" pitchFamily="34" charset="0"/>
              </a:rPr>
              <a:t>that must go through the change process before being approved and implemented. If they are determined to be high-risk, a change advisory board must decide whether they will be implemented.</a:t>
            </a:r>
          </a:p>
          <a:p>
            <a:pPr fontAlgn="t"/>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07119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smtClean="0">
                <a:solidFill>
                  <a:schemeClr val="accent1"/>
                </a:solidFill>
                <a:latin typeface="Candara" panose="020E0502030303020204" pitchFamily="34" charset="0"/>
              </a:rPr>
              <a:t>Emergency Changes</a:t>
            </a:r>
            <a:endParaRPr lang="en-US" sz="2600" b="1" dirty="0" smtClean="0">
              <a:latin typeface="Candara" panose="020E0502030303020204" pitchFamily="34" charset="0"/>
            </a:endParaRPr>
          </a:p>
          <a:p>
            <a:r>
              <a:rPr lang="en-US" sz="2600" dirty="0" smtClean="0">
                <a:latin typeface="Candara" panose="020E0502030303020204" pitchFamily="34" charset="0"/>
              </a:rPr>
              <a:t>Arise </a:t>
            </a:r>
            <a:r>
              <a:rPr lang="en-US" sz="2600" dirty="0">
                <a:latin typeface="Candara" panose="020E0502030303020204" pitchFamily="34" charset="0"/>
              </a:rPr>
              <a:t>when an unexpected error or threat occurs, such as when a flaw in the infrastructure related to services needs to be addressed immediately. A security threat is another example of an emergency situation that requires changes to be made immediately.</a:t>
            </a:r>
          </a:p>
          <a:p>
            <a:pPr fontAlgn="t"/>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CHANGE MANAGEMENT-I</a:t>
            </a:r>
            <a:endParaRPr lang="en-US" sz="2400" dirty="0">
              <a:solidFill>
                <a:srgbClr val="002060"/>
              </a:solidFill>
              <a:latin typeface="Candara" panose="020E0502030303020204" pitchFamily="34" charset="0"/>
              <a:cs typeface="Arial"/>
            </a:endParaRPr>
          </a:p>
        </p:txBody>
      </p:sp>
      <p:sp>
        <p:nvSpPr>
          <p:cNvPr id="5" name="TextBox 2"/>
          <p:cNvSpPr txBox="1"/>
          <p:nvPr/>
        </p:nvSpPr>
        <p:spPr>
          <a:xfrm>
            <a:off x="2249739" y="5865036"/>
            <a:ext cx="595035" cy="369332"/>
          </a:xfrm>
          <a:prstGeom prst="rect">
            <a:avLst/>
          </a:prstGeom>
          <a:solidFill>
            <a:srgbClr val="FF0000"/>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smtClean="0"/>
              <a:t>END</a:t>
            </a:r>
            <a:endParaRPr lang="en-US" b="1" dirty="0"/>
          </a:p>
        </p:txBody>
      </p:sp>
      <p:sp>
        <p:nvSpPr>
          <p:cNvPr id="3" name="TextBox 2"/>
          <p:cNvSpPr txBox="1"/>
          <p:nvPr/>
        </p:nvSpPr>
        <p:spPr>
          <a:xfrm>
            <a:off x="3135086"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45805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17490</TotalTime>
  <Words>250</Words>
  <Application>Microsoft Office PowerPoint</Application>
  <PresentationFormat>On-screen Show (4:3)</PresentationFormat>
  <Paragraphs>43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Candara</vt:lpstr>
      <vt:lpstr>Office Theme</vt:lpstr>
      <vt:lpstr>CHANGE MANAGEMENT-I</vt:lpstr>
      <vt:lpstr>CHANGE MANAGEMENT-I</vt:lpstr>
      <vt:lpstr>CHANGE MANAGEMENT-I</vt:lpstr>
      <vt:lpstr>CHANGE MANAGEMENT-I</vt:lpstr>
      <vt:lpstr>CHANGE MANAGEMENT-I</vt:lpstr>
      <vt:lpstr>CHANGE MANAGEMENT-I</vt:lpstr>
      <vt:lpstr>CHANGE MANAGEMENT-I</vt:lpstr>
      <vt:lpstr>CHANGE MANAGEMENT-I</vt:lpstr>
      <vt:lpstr>CHANGE MANAGEMENT-I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Muhammad Sajid</cp:lastModifiedBy>
  <cp:revision>1245</cp:revision>
  <cp:lastPrinted>2017-07-15T17:14:51Z</cp:lastPrinted>
  <dcterms:modified xsi:type="dcterms:W3CDTF">2018-10-06T08:17:29Z</dcterms:modified>
</cp:coreProperties>
</file>