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64" r:id="rId2"/>
    <p:sldId id="365" r:id="rId3"/>
    <p:sldId id="371" r:id="rId4"/>
    <p:sldId id="372" r:id="rId5"/>
    <p:sldId id="373" r:id="rId6"/>
    <p:sldId id="374" r:id="rId7"/>
    <p:sldId id="366" r:id="rId8"/>
    <p:sldId id="367" r:id="rId9"/>
    <p:sldId id="368" r:id="rId10"/>
    <p:sldId id="369" r:id="rId11"/>
    <p:sldId id="3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35" d="100"/>
          <a:sy n="35" d="100"/>
        </p:scale>
        <p:origin x="38" y="624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c.com/guides/itil-change-managemen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ITIL CHANGE MANAGEMENT BEST PRACTICES</a:t>
            </a: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hlinkClick r:id="rId3"/>
              </a:rPr>
              <a:t>http://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www.bmc.com/guides/itil-change-management.html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8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b.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Change planning</a:t>
            </a:r>
            <a:r>
              <a:rPr lang="en-US" sz="2600" dirty="0">
                <a:solidFill>
                  <a:schemeClr val="accent1"/>
                </a:solidFill>
                <a:latin typeface="Candara" panose="020E0502030303020204" pitchFamily="34" charset="0"/>
              </a:rPr>
              <a:t>: </a:t>
            </a:r>
            <a:r>
              <a:rPr lang="en-US" sz="2600" dirty="0">
                <a:latin typeface="Candara" panose="020E0502030303020204" pitchFamily="34" charset="0"/>
              </a:rPr>
              <a:t>Change coordinators and specialists employ this process to prepare the implementation plans for changes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c.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Change approval: </a:t>
            </a:r>
            <a:r>
              <a:rPr lang="en-US" sz="2600" dirty="0">
                <a:latin typeface="Candara" panose="020E0502030303020204" pitchFamily="34" charset="0"/>
              </a:rPr>
              <a:t>The change manager and approvers (e.g., customer representatives and service owners) follow this procedure to approve planned changes.</a:t>
            </a: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2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d. Change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implementation</a:t>
            </a:r>
            <a:r>
              <a:rPr lang="en-US" sz="2600" dirty="0">
                <a:solidFill>
                  <a:schemeClr val="accent1"/>
                </a:solidFill>
                <a:latin typeface="Candara" panose="020E0502030303020204" pitchFamily="34" charset="0"/>
              </a:rPr>
              <a:t>: </a:t>
            </a:r>
            <a:r>
              <a:rPr lang="en-US" sz="2600" dirty="0">
                <a:latin typeface="Candara" panose="020E0502030303020204" pitchFamily="34" charset="0"/>
              </a:rPr>
              <a:t>Specialists use this process to implement infrastructure changes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e. change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closure: </a:t>
            </a:r>
            <a:r>
              <a:rPr lang="en-US" sz="2600" dirty="0">
                <a:latin typeface="Candara" panose="020E0502030303020204" pitchFamily="34" charset="0"/>
              </a:rPr>
              <a:t>Specialists follow this procedure when they perform production tests after changes have been implemented, and change coordinators employ it </a:t>
            </a:r>
            <a:r>
              <a:rPr lang="en-US" sz="2600" dirty="0" smtClean="0">
                <a:latin typeface="Candara" panose="020E0502030303020204" pitchFamily="34" charset="0"/>
              </a:rPr>
              <a:t>to close </a:t>
            </a:r>
            <a:r>
              <a:rPr lang="en-US" sz="2600" dirty="0">
                <a:latin typeface="Candara" panose="020E0502030303020204" pitchFamily="34" charset="0"/>
              </a:rPr>
              <a:t>out changes.</a:t>
            </a:r>
          </a:p>
          <a:p>
            <a:pPr marL="0" indent="0">
              <a:buNone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423910" y="6169580"/>
            <a:ext cx="59503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33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 descr="ITIL Change Manag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24" y="1371599"/>
            <a:ext cx="4933666" cy="49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Mission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The mission of the IT change management process is to implement changes in the most efficient manner, while minimizing the negative impact on customers when changes are implemented</a:t>
            </a:r>
            <a:r>
              <a:rPr lang="en-US" sz="2600" dirty="0" smtClean="0">
                <a:latin typeface="Candara" panose="020E0502030303020204" pitchFamily="34" charset="0"/>
              </a:rPr>
              <a:t>. KPIs </a:t>
            </a:r>
            <a:r>
              <a:rPr lang="en-US" sz="2600" dirty="0">
                <a:latin typeface="Candara" panose="020E0502030303020204" pitchFamily="34" charset="0"/>
              </a:rPr>
              <a:t>for tracking </a:t>
            </a:r>
            <a:r>
              <a:rPr lang="en-US" sz="2600" dirty="0" smtClean="0">
                <a:latin typeface="Candara" panose="020E0502030303020204" pitchFamily="34" charset="0"/>
              </a:rPr>
              <a:t>success </a:t>
            </a:r>
            <a:r>
              <a:rPr lang="en-US" sz="2600" dirty="0">
                <a:latin typeface="Candara" panose="020E0502030303020204" pitchFamily="34" charset="0"/>
              </a:rPr>
              <a:t>of the IT change </a:t>
            </a:r>
            <a:r>
              <a:rPr lang="en-US" sz="2600" dirty="0" smtClean="0">
                <a:latin typeface="Candara" panose="020E0502030303020204" pitchFamily="34" charset="0"/>
              </a:rPr>
              <a:t>management </a:t>
            </a:r>
            <a:r>
              <a:rPr lang="en-US" sz="2600" dirty="0">
                <a:latin typeface="Candara" panose="020E0502030303020204" pitchFamily="34" charset="0"/>
              </a:rPr>
              <a:t>process are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6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err="1" smtClean="0">
                <a:solidFill>
                  <a:schemeClr val="accent1"/>
                </a:solidFill>
                <a:latin typeface="Candara" panose="020E0502030303020204" pitchFamily="34" charset="0"/>
              </a:rPr>
              <a:t>i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. Successful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changes</a:t>
            </a:r>
            <a:r>
              <a:rPr lang="en-US" sz="2600" dirty="0">
                <a:solidFill>
                  <a:schemeClr val="accent1"/>
                </a:solidFill>
                <a:latin typeface="Candara" panose="020E0502030303020204" pitchFamily="34" charset="0"/>
              </a:rPr>
              <a:t>: </a:t>
            </a:r>
            <a:r>
              <a:rPr lang="en-US" sz="2600" dirty="0">
                <a:latin typeface="Candara" panose="020E0502030303020204" pitchFamily="34" charset="0"/>
              </a:rPr>
              <a:t>The number of changes that have been completed successfully compared to the total number of completed changes. The higher the percentage of successful changes, the better.</a:t>
            </a: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22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ii. Backlog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of changes</a:t>
            </a:r>
            <a:r>
              <a:rPr lang="en-US" sz="2600" dirty="0">
                <a:solidFill>
                  <a:schemeClr val="accent1"/>
                </a:solidFill>
                <a:latin typeface="Candara" panose="020E0502030303020204" pitchFamily="34" charset="0"/>
              </a:rPr>
              <a:t>: </a:t>
            </a:r>
            <a:r>
              <a:rPr lang="en-US" sz="2600" dirty="0">
                <a:latin typeface="Candara" panose="020E0502030303020204" pitchFamily="34" charset="0"/>
              </a:rPr>
              <a:t>The number of changes that are not yet completed. While this absolute number depends on the size of the organization, it should not grow over time.</a:t>
            </a: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5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iii. Emergency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changes</a:t>
            </a:r>
            <a:r>
              <a:rPr lang="en-US" sz="2600" dirty="0">
                <a:solidFill>
                  <a:schemeClr val="accent1"/>
                </a:solidFill>
                <a:latin typeface="Candara" panose="020E0502030303020204" pitchFamily="34" charset="0"/>
              </a:rPr>
              <a:t>: </a:t>
            </a:r>
            <a:r>
              <a:rPr lang="en-US" sz="2600" dirty="0">
                <a:latin typeface="Candara" panose="020E0502030303020204" pitchFamily="34" charset="0"/>
              </a:rPr>
              <a:t>The number of completed “emergency” changes. This absolute number depends on the size of the organization and should not increase over time.</a:t>
            </a: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58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Scope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The scope of the IT change management process is limited to change implementations that will cause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pPr marL="571500" indent="-571500">
              <a:buAutoNum type="romanLcPeriod"/>
            </a:pPr>
            <a:r>
              <a:rPr lang="en-US" sz="2600" dirty="0" smtClean="0">
                <a:latin typeface="Candara" panose="020E0502030303020204" pitchFamily="34" charset="0"/>
              </a:rPr>
              <a:t>A </a:t>
            </a:r>
            <a:r>
              <a:rPr lang="en-US" sz="2600" dirty="0">
                <a:latin typeface="Candara" panose="020E0502030303020204" pitchFamily="34" charset="0"/>
              </a:rPr>
              <a:t>service to become unavailable or degraded during service </a:t>
            </a:r>
            <a:r>
              <a:rPr lang="en-US" sz="2600" dirty="0" smtClean="0">
                <a:latin typeface="Candara" panose="020E0502030303020204" pitchFamily="34" charset="0"/>
              </a:rPr>
              <a:t>hours</a:t>
            </a:r>
          </a:p>
          <a:p>
            <a:pPr marL="571500" indent="-571500">
              <a:buAutoNum type="romanLcPeriod"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8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Scope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ii. The </a:t>
            </a:r>
            <a:r>
              <a:rPr lang="en-US" sz="2600" dirty="0">
                <a:latin typeface="Candara" panose="020E0502030303020204" pitchFamily="34" charset="0"/>
              </a:rPr>
              <a:t>functionality of a service to become </a:t>
            </a:r>
            <a:r>
              <a:rPr lang="en-US" sz="2600" dirty="0" smtClean="0">
                <a:latin typeface="Candara" panose="020E0502030303020204" pitchFamily="34" charset="0"/>
              </a:rPr>
              <a:t>different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iii. </a:t>
            </a:r>
            <a:r>
              <a:rPr lang="en-US" sz="2600" dirty="0">
                <a:latin typeface="Candara" panose="020E0502030303020204" pitchFamily="34" charset="0"/>
              </a:rPr>
              <a:t>The CMDB to require an update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Other </a:t>
            </a:r>
            <a:r>
              <a:rPr lang="en-US" sz="2600" dirty="0">
                <a:latin typeface="Candara" panose="020E0502030303020204" pitchFamily="34" charset="0"/>
              </a:rPr>
              <a:t>IT changes don’t usually require formal change management. Instead, they can be tracked as standard IT activities.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IT Change Management Procedures</a:t>
            </a:r>
          </a:p>
          <a:p>
            <a:pPr marL="0" indent="0">
              <a:buNone/>
            </a:pP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a.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Request for change review</a:t>
            </a:r>
            <a:r>
              <a:rPr lang="en-US" sz="2600" dirty="0">
                <a:solidFill>
                  <a:schemeClr val="accent1"/>
                </a:solidFill>
                <a:latin typeface="Candara" panose="020E0502030303020204" pitchFamily="34" charset="0"/>
              </a:rPr>
              <a:t>: </a:t>
            </a:r>
            <a:r>
              <a:rPr lang="en-US" sz="2600" dirty="0">
                <a:latin typeface="Candara" panose="020E0502030303020204" pitchFamily="34" charset="0"/>
              </a:rPr>
              <a:t>Change coordinators use this procedure when they are dealing with requests for change.</a:t>
            </a:r>
          </a:p>
          <a:p>
            <a:pPr marL="0" indent="0">
              <a:buNone/>
            </a:pP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CHANGE MANAGEMENT-II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4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17506</TotalTime>
  <Words>380</Words>
  <Application>Microsoft Office PowerPoint</Application>
  <PresentationFormat>On-screen Show (4:3)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CHANGE MANAGEMENT-II</vt:lpstr>
      <vt:lpstr>CHANGE MANAGEMENT-II</vt:lpstr>
      <vt:lpstr>CHANGE MANAGEMENT-II</vt:lpstr>
      <vt:lpstr>CHANGE MANAGEMENT-II</vt:lpstr>
      <vt:lpstr>CHANGE MANAGEMENT-II</vt:lpstr>
      <vt:lpstr>CHANGE MANAGEMENT-II</vt:lpstr>
      <vt:lpstr>CHANGE MANAGEMENT-II</vt:lpstr>
      <vt:lpstr>CHANGE MANAGEMENT-II</vt:lpstr>
      <vt:lpstr>CHANGE MANAGEMENT-II</vt:lpstr>
      <vt:lpstr>CHANGE MANAGEMENT-II</vt:lpstr>
      <vt:lpstr>CHANGE MANAGEMENT-II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Muhammad Sajid</cp:lastModifiedBy>
  <cp:revision>1251</cp:revision>
  <cp:lastPrinted>2017-07-15T17:14:51Z</cp:lastPrinted>
  <dcterms:modified xsi:type="dcterms:W3CDTF">2018-10-06T08:18:03Z</dcterms:modified>
</cp:coreProperties>
</file>