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73" r:id="rId2"/>
    <p:sldId id="375" r:id="rId3"/>
    <p:sldId id="382" r:id="rId4"/>
    <p:sldId id="376" r:id="rId5"/>
    <p:sldId id="377" r:id="rId6"/>
    <p:sldId id="378" r:id="rId7"/>
    <p:sldId id="379" r:id="rId8"/>
    <p:sldId id="380" r:id="rId9"/>
    <p:sldId id="381" r:id="rId10"/>
    <p:sldId id="38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ISO27001:2013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12.1.3: </a:t>
            </a:r>
            <a:r>
              <a:rPr lang="en-US" sz="2600" dirty="0">
                <a:latin typeface="Candara" panose="020E0502030303020204" pitchFamily="34" charset="0"/>
              </a:rPr>
              <a:t>The use of resources should be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monitored, tuned and projections made of future capacity </a:t>
            </a:r>
            <a:r>
              <a:rPr lang="en-US" sz="2600" dirty="0" smtClean="0">
                <a:latin typeface="Candara" panose="020E0502030303020204" pitchFamily="34" charset="0"/>
              </a:rPr>
              <a:t>requirements to </a:t>
            </a:r>
            <a:r>
              <a:rPr lang="en-US" sz="2600" dirty="0">
                <a:latin typeface="Candara" panose="020E0502030303020204" pitchFamily="34" charset="0"/>
              </a:rPr>
              <a:t>ensure the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required system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performance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Capacity Management – Part 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35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In the next module lets look at ISO27002:2013 guidance for capacity management…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Capacity Management – Part 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1755" y="522709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2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089925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What is capacity management ?</a:t>
            </a:r>
          </a:p>
          <a:p>
            <a:pPr marL="914400" lvl="1" indent="-457200"/>
            <a:r>
              <a:rPr lang="en-US" sz="2600" i="1" dirty="0">
                <a:latin typeface="Candara" panose="020E0502030303020204" pitchFamily="34" charset="0"/>
              </a:rPr>
              <a:t>A</a:t>
            </a:r>
            <a:r>
              <a:rPr lang="en-US" sz="2600" dirty="0" smtClean="0">
                <a:latin typeface="Candara" panose="020E0502030303020204" pitchFamily="34" charset="0"/>
              </a:rPr>
              <a:t>ims </a:t>
            </a:r>
            <a:r>
              <a:rPr lang="en-US" sz="2600" dirty="0">
                <a:latin typeface="Candara" panose="020E0502030303020204" pitchFamily="34" charset="0"/>
              </a:rPr>
              <a:t>to ensure that the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capacity of IT services and the IT infrastructure is able to deliver the agreed service level </a:t>
            </a:r>
            <a:r>
              <a:rPr lang="en-US" sz="2600" dirty="0">
                <a:latin typeface="Candara" panose="020E0502030303020204" pitchFamily="34" charset="0"/>
              </a:rPr>
              <a:t>targets in a cost effective and timely manner. </a:t>
            </a:r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Capacity Management – Part 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1779" y="5516835"/>
            <a:ext cx="38736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https://wiki.en.it-processmaps.com/index.php/Capacity_Management</a:t>
            </a:r>
          </a:p>
        </p:txBody>
      </p:sp>
    </p:spTree>
    <p:extLst>
      <p:ext uri="{BB962C8B-B14F-4D97-AF65-F5344CB8AC3E}">
        <p14:creationId xmlns:p14="http://schemas.microsoft.com/office/powerpoint/2010/main" val="13907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914075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What is capacity management ?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dirty="0">
                <a:latin typeface="Candara" panose="020E0502030303020204" pitchFamily="34" charset="0"/>
              </a:rPr>
              <a:t>Capacity Management process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considers all resources required to deliver the IT service, and plans for short, medium and long term </a:t>
            </a:r>
            <a:r>
              <a:rPr lang="en-US" sz="2600" dirty="0">
                <a:latin typeface="Candara" panose="020E0502030303020204" pitchFamily="34" charset="0"/>
              </a:rPr>
              <a:t>business requirements.</a:t>
            </a:r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Capacity Management – Part 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51779" y="5697933"/>
            <a:ext cx="38736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https://wiki.en.it-processmaps.com/index.php/Capacity_Management</a:t>
            </a:r>
          </a:p>
        </p:txBody>
      </p:sp>
    </p:spTree>
    <p:extLst>
      <p:ext uri="{BB962C8B-B14F-4D97-AF65-F5344CB8AC3E}">
        <p14:creationId xmlns:p14="http://schemas.microsoft.com/office/powerpoint/2010/main" val="26125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ITIL suggests three sub-processes:</a:t>
            </a:r>
          </a:p>
          <a:p>
            <a:pPr marL="914400" lvl="1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Business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 capacity management</a:t>
            </a:r>
          </a:p>
          <a:p>
            <a:pPr marL="914400" lvl="1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Service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 capacity management</a:t>
            </a:r>
          </a:p>
          <a:p>
            <a:pPr marL="914400" lvl="1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Component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 capacity 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Capacity Management – Part 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48495" y="5375433"/>
            <a:ext cx="3364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https://advisera.com/20000academy/knowledgebase/three-faces-capacity-management/</a:t>
            </a:r>
          </a:p>
        </p:txBody>
      </p:sp>
    </p:spTree>
    <p:extLst>
      <p:ext uri="{BB962C8B-B14F-4D97-AF65-F5344CB8AC3E}">
        <p14:creationId xmlns:p14="http://schemas.microsoft.com/office/powerpoint/2010/main" val="38839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Business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 capacity management: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Translates </a:t>
            </a:r>
            <a:r>
              <a:rPr lang="en-US" sz="2600" dirty="0">
                <a:latin typeface="Candara" panose="020E0502030303020204" pitchFamily="34" charset="0"/>
              </a:rPr>
              <a:t>business plans and needs into requirements for IT services and </a:t>
            </a:r>
            <a:r>
              <a:rPr lang="en-US" sz="2600" dirty="0" smtClean="0">
                <a:latin typeface="Candara" panose="020E0502030303020204" pitchFamily="34" charset="0"/>
              </a:rPr>
              <a:t>architecture</a:t>
            </a:r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Capacity Management – Part 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8495" y="5240226"/>
            <a:ext cx="3364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https://advisera.com/20000academy/knowledgebase/three-faces-capacity-management/</a:t>
            </a:r>
          </a:p>
        </p:txBody>
      </p:sp>
    </p:spTree>
    <p:extLst>
      <p:ext uri="{BB962C8B-B14F-4D97-AF65-F5344CB8AC3E}">
        <p14:creationId xmlns:p14="http://schemas.microsoft.com/office/powerpoint/2010/main" val="31176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53708" y="931007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Business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 capacity management: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As </a:t>
            </a:r>
            <a:r>
              <a:rPr lang="en-US" sz="2600" dirty="0">
                <a:latin typeface="Candara" panose="020E0502030303020204" pitchFamily="34" charset="0"/>
              </a:rPr>
              <a:t>customers’ business changes, so are service requirements changing. Change in service requirements usually has an impact on demand for </a:t>
            </a:r>
            <a:r>
              <a:rPr lang="en-US" sz="2600" dirty="0" smtClean="0">
                <a:latin typeface="Candara" panose="020E0502030303020204" pitchFamily="34" charset="0"/>
              </a:rPr>
              <a:t>capacity. </a:t>
            </a:r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Capacity Management – Part 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4609" y="5638369"/>
            <a:ext cx="37121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https://advisera.com/20000academy/knowledgebase/three-faces-capacity-management/</a:t>
            </a:r>
          </a:p>
        </p:txBody>
      </p:sp>
    </p:spTree>
    <p:extLst>
      <p:ext uri="{BB962C8B-B14F-4D97-AF65-F5344CB8AC3E}">
        <p14:creationId xmlns:p14="http://schemas.microsoft.com/office/powerpoint/2010/main" val="38928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Service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 capacity management:</a:t>
            </a:r>
          </a:p>
          <a:p>
            <a:pPr marL="914400" lvl="1" indent="-457200"/>
            <a:r>
              <a:rPr lang="en-US" sz="2600" dirty="0">
                <a:latin typeface="Candara" panose="020E0502030303020204" pitchFamily="34" charset="0"/>
              </a:rPr>
              <a:t>Service </a:t>
            </a:r>
            <a:r>
              <a:rPr lang="en-US" sz="2600" dirty="0" smtClean="0">
                <a:latin typeface="Candara" panose="020E0502030303020204" pitchFamily="34" charset="0"/>
              </a:rPr>
              <a:t>capacity </a:t>
            </a:r>
            <a:r>
              <a:rPr lang="en-US" sz="2600" dirty="0" err="1">
                <a:latin typeface="Candara" panose="020E0502030303020204" pitchFamily="34" charset="0"/>
              </a:rPr>
              <a:t>m</a:t>
            </a:r>
            <a:r>
              <a:rPr lang="en-US" sz="2600" dirty="0" err="1" smtClean="0">
                <a:latin typeface="Candara" panose="020E0502030303020204" pitchFamily="34" charset="0"/>
              </a:rPr>
              <a:t>ngmt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  <a:r>
              <a:rPr lang="en-US" sz="2600" dirty="0">
                <a:latin typeface="Candara" panose="020E0502030303020204" pitchFamily="34" charset="0"/>
              </a:rPr>
              <a:t>focuses on management, control and prediction of end-to-end performance of live IT services usage and workloads. </a:t>
            </a:r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Capacity Management – Part 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71590" y="5615582"/>
            <a:ext cx="3364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https://advisera.com/20000academy/knowledgebase/three-faces-capacity-management/</a:t>
            </a:r>
          </a:p>
        </p:txBody>
      </p:sp>
    </p:spTree>
    <p:extLst>
      <p:ext uri="{BB962C8B-B14F-4D97-AF65-F5344CB8AC3E}">
        <p14:creationId xmlns:p14="http://schemas.microsoft.com/office/powerpoint/2010/main" val="32356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1302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Service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 capacity management: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It’s about measuring performance </a:t>
            </a:r>
            <a:r>
              <a:rPr lang="en-US" sz="2600" dirty="0">
                <a:latin typeface="Candara" panose="020E0502030303020204" pitchFamily="34" charset="0"/>
              </a:rPr>
              <a:t>and comparing it to </a:t>
            </a:r>
            <a:r>
              <a:rPr lang="en-US" sz="2600" dirty="0" err="1" smtClean="0">
                <a:latin typeface="Candara" panose="020E0502030303020204" pitchFamily="34" charset="0"/>
              </a:rPr>
              <a:t>reqmts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  <a:r>
              <a:rPr lang="en-US" sz="2600" dirty="0">
                <a:latin typeface="Candara" panose="020E0502030303020204" pitchFamily="34" charset="0"/>
              </a:rPr>
              <a:t>that are set in Service Level Agreements (SLAs) or Service Level Requirements (SLRs).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Capacity Management – Part 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8495" y="5653057"/>
            <a:ext cx="36383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https://advisera.com/20000academy/knowledgebase/three-faces-capacity-management/</a:t>
            </a:r>
          </a:p>
        </p:txBody>
      </p:sp>
    </p:spTree>
    <p:extLst>
      <p:ext uri="{BB962C8B-B14F-4D97-AF65-F5344CB8AC3E}">
        <p14:creationId xmlns:p14="http://schemas.microsoft.com/office/powerpoint/2010/main" val="4702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002003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Component 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capacity management: </a:t>
            </a:r>
          </a:p>
          <a:p>
            <a:pPr marL="914400" lvl="1" indent="-457200"/>
            <a:r>
              <a:rPr lang="en-US" sz="2500" dirty="0" smtClean="0">
                <a:latin typeface="Candara" panose="020E0502030303020204" pitchFamily="34" charset="0"/>
              </a:rPr>
              <a:t>Focuses </a:t>
            </a:r>
            <a:r>
              <a:rPr lang="en-US" sz="2500" dirty="0">
                <a:latin typeface="Candara" panose="020E0502030303020204" pitchFamily="34" charset="0"/>
              </a:rPr>
              <a:t>on </a:t>
            </a:r>
            <a:r>
              <a:rPr lang="en-US" sz="2500" dirty="0" err="1" smtClean="0">
                <a:latin typeface="Candara" panose="020E0502030303020204" pitchFamily="34" charset="0"/>
              </a:rPr>
              <a:t>mngmt</a:t>
            </a:r>
            <a:r>
              <a:rPr lang="en-US" sz="2500" dirty="0" smtClean="0">
                <a:latin typeface="Candara" panose="020E0502030303020204" pitchFamily="34" charset="0"/>
              </a:rPr>
              <a:t>, </a:t>
            </a:r>
            <a:r>
              <a:rPr lang="en-US" sz="2500" dirty="0">
                <a:latin typeface="Candara" panose="020E0502030303020204" pitchFamily="34" charset="0"/>
              </a:rPr>
              <a:t>control, performance prediction, utilization </a:t>
            </a:r>
            <a:r>
              <a:rPr lang="en-US" sz="2500" dirty="0" smtClean="0">
                <a:latin typeface="Candara" panose="020E0502030303020204" pitchFamily="34" charset="0"/>
              </a:rPr>
              <a:t>&amp;  </a:t>
            </a:r>
            <a:r>
              <a:rPr lang="en-US" sz="2500" dirty="0">
                <a:latin typeface="Candara" panose="020E0502030303020204" pitchFamily="34" charset="0"/>
              </a:rPr>
              <a:t>capacity of technology components (e.g. a hard disc, </a:t>
            </a:r>
            <a:r>
              <a:rPr lang="en-US" sz="2500" dirty="0" smtClean="0">
                <a:latin typeface="Candara" panose="020E0502030303020204" pitchFamily="34" charset="0"/>
              </a:rPr>
              <a:t>processor</a:t>
            </a:r>
            <a:r>
              <a:rPr lang="en-US" sz="2500" dirty="0">
                <a:latin typeface="Candara" panose="020E0502030303020204" pitchFamily="34" charset="0"/>
              </a:rPr>
              <a:t>, etc.).</a:t>
            </a:r>
            <a:r>
              <a:rPr lang="en-US" sz="2600" dirty="0">
                <a:latin typeface="Candara" panose="020E0502030303020204" pitchFamily="34" charset="0"/>
              </a:rPr>
              <a:t> 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Capacity Management – Part 1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8495" y="5245963"/>
            <a:ext cx="3364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https://advisera.com/20000academy/knowledgebase/three-faces-capacity-management/</a:t>
            </a:r>
          </a:p>
        </p:txBody>
      </p:sp>
    </p:spTree>
    <p:extLst>
      <p:ext uri="{BB962C8B-B14F-4D97-AF65-F5344CB8AC3E}">
        <p14:creationId xmlns:p14="http://schemas.microsoft.com/office/powerpoint/2010/main" val="34534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17084</TotalTime>
  <Words>346</Words>
  <Application>Microsoft Office PowerPoint</Application>
  <PresentationFormat>On-screen Show (4:3)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Candara</vt:lpstr>
      <vt:lpstr>Office Theme</vt:lpstr>
      <vt:lpstr>Capacity Management – Part 1</vt:lpstr>
      <vt:lpstr>Capacity Management – Part 1</vt:lpstr>
      <vt:lpstr>Capacity Management – Part 1</vt:lpstr>
      <vt:lpstr>Capacity Management – Part 1</vt:lpstr>
      <vt:lpstr>Capacity Management – Part 1</vt:lpstr>
      <vt:lpstr>Capacity Management – Part 1</vt:lpstr>
      <vt:lpstr>Capacity Management – Part 1</vt:lpstr>
      <vt:lpstr>Capacity Management – Part 1</vt:lpstr>
      <vt:lpstr>Capacity Management – Part 1</vt:lpstr>
      <vt:lpstr>Capacity Management – Part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1356</cp:revision>
  <cp:lastPrinted>2017-07-15T17:14:51Z</cp:lastPrinted>
  <dcterms:modified xsi:type="dcterms:W3CDTF">2017-07-20T12:54:59Z</dcterms:modified>
</cp:coreProperties>
</file>