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3" r:id="rId2"/>
    <p:sldId id="391" r:id="rId3"/>
    <p:sldId id="384" r:id="rId4"/>
    <p:sldId id="386" r:id="rId5"/>
    <p:sldId id="387" r:id="rId6"/>
    <p:sldId id="388" r:id="rId7"/>
    <p:sldId id="389" r:id="rId8"/>
    <p:sldId id="390" r:id="rId9"/>
    <p:sldId id="392" r:id="rId10"/>
    <p:sldId id="39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In this module, lets look at capacity management guidance from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ISO27002:2013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Management –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ITIL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 looks at capacity management more in-depth under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service design phase</a:t>
            </a:r>
          </a:p>
          <a:p>
            <a:pPr marL="514350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ISO27002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 provides some useful guidance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In the industry we find that capacity management is not formalized as a process and </a:t>
            </a:r>
            <a:r>
              <a:rPr lang="en-US" sz="2600" smtClean="0">
                <a:latin typeface="Candara" panose="020E0502030303020204" pitchFamily="34" charset="0"/>
                <a:cs typeface="Arial" pitchFamily="34" charset="0"/>
              </a:rPr>
              <a:t>lacks documentation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8233" y="537721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ISO27002</a:t>
            </a: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guidance: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Capacity requirements should be identified, taking into account the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business criticality </a:t>
            </a:r>
            <a:r>
              <a:rPr lang="en-US" sz="2600" dirty="0">
                <a:latin typeface="Candara" panose="020E0502030303020204" pitchFamily="34" charset="0"/>
              </a:rPr>
              <a:t>of the </a:t>
            </a:r>
            <a:r>
              <a:rPr lang="en-US" sz="2600" dirty="0" smtClean="0">
                <a:latin typeface="Candara" panose="020E0502030303020204" pitchFamily="34" charset="0"/>
              </a:rPr>
              <a:t>concerned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13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ISO27002</a:t>
            </a: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guidance: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System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tuning and monitoring </a:t>
            </a:r>
            <a:r>
              <a:rPr lang="en-US" sz="2600" dirty="0">
                <a:latin typeface="Candara" panose="020E0502030303020204" pitchFamily="34" charset="0"/>
              </a:rPr>
              <a:t>should be applied to ensure and, where necessary, improve </a:t>
            </a:r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availability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and efficiency of systems</a:t>
            </a:r>
            <a:r>
              <a:rPr lang="en-US" sz="2600" dirty="0">
                <a:latin typeface="Candara" panose="020E0502030303020204" pitchFamily="34" charset="0"/>
              </a:rPr>
              <a:t>.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  <a:p>
            <a:pPr marL="914400" lvl="1" indent="-457200"/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00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ISO27002</a:t>
            </a: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guidance:</a:t>
            </a: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Detective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controls </a:t>
            </a:r>
            <a:r>
              <a:rPr lang="en-US" sz="2600" dirty="0">
                <a:latin typeface="Candara" panose="020E0502030303020204" pitchFamily="34" charset="0"/>
              </a:rPr>
              <a:t>should be put in place to indicate problems </a:t>
            </a:r>
            <a:r>
              <a:rPr lang="en-US" sz="2600" dirty="0" smtClean="0">
                <a:latin typeface="Candara" panose="020E0502030303020204" pitchFamily="34" charset="0"/>
              </a:rPr>
              <a:t>in due </a:t>
            </a:r>
            <a:r>
              <a:rPr lang="en-US" sz="2600" dirty="0">
                <a:latin typeface="Candara" panose="020E0502030303020204" pitchFamily="34" charset="0"/>
              </a:rPr>
              <a:t>time.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5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ISO27002</a:t>
            </a: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guidance:</a:t>
            </a: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Projections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of future capacity </a:t>
            </a:r>
            <a:r>
              <a:rPr lang="en-US" sz="2600" b="1" dirty="0" err="1" smtClean="0">
                <a:solidFill>
                  <a:schemeClr val="accent1"/>
                </a:solidFill>
                <a:latin typeface="Candara" panose="020E0502030303020204" pitchFamily="34" charset="0"/>
              </a:rPr>
              <a:t>reqmts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 </a:t>
            </a:r>
            <a:r>
              <a:rPr lang="en-US" sz="2600" dirty="0">
                <a:latin typeface="Candara" panose="020E0502030303020204" pitchFamily="34" charset="0"/>
              </a:rPr>
              <a:t>should take account of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new business </a:t>
            </a:r>
            <a:r>
              <a:rPr lang="en-US" sz="2600" dirty="0">
                <a:latin typeface="Candara" panose="020E0502030303020204" pitchFamily="34" charset="0"/>
              </a:rPr>
              <a:t>and </a:t>
            </a:r>
            <a:r>
              <a:rPr lang="en-US" sz="2600" dirty="0" smtClean="0">
                <a:latin typeface="Candara" panose="020E0502030303020204" pitchFamily="34" charset="0"/>
              </a:rPr>
              <a:t>system </a:t>
            </a:r>
            <a:r>
              <a:rPr lang="en-US" sz="2600" dirty="0" err="1">
                <a:latin typeface="Candara" panose="020E0502030303020204" pitchFamily="34" charset="0"/>
              </a:rPr>
              <a:t>reqmts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r>
              <a:rPr lang="en-US" sz="2600" dirty="0">
                <a:latin typeface="Candara" panose="020E0502030303020204" pitchFamily="34" charset="0"/>
              </a:rPr>
              <a:t>and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current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&amp;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projected trends </a:t>
            </a:r>
            <a:r>
              <a:rPr lang="en-US" sz="2600" dirty="0">
                <a:latin typeface="Candara" panose="020E0502030303020204" pitchFamily="34" charset="0"/>
              </a:rPr>
              <a:t>in the organization’s </a:t>
            </a:r>
            <a:r>
              <a:rPr lang="en-US" sz="2600" dirty="0" smtClean="0">
                <a:latin typeface="Candara" panose="020E0502030303020204" pitchFamily="34" charset="0"/>
              </a:rPr>
              <a:t>info </a:t>
            </a:r>
            <a:r>
              <a:rPr lang="en-US" sz="2600" dirty="0">
                <a:latin typeface="Candara" panose="020E0502030303020204" pitchFamily="34" charset="0"/>
              </a:rPr>
              <a:t>processing </a:t>
            </a:r>
            <a:r>
              <a:rPr lang="en-US" sz="2600" dirty="0" smtClean="0">
                <a:latin typeface="Candara" panose="020E0502030303020204" pitchFamily="34" charset="0"/>
              </a:rPr>
              <a:t>capabilities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56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ISO27002</a:t>
            </a: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guidance: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Particular </a:t>
            </a:r>
            <a:r>
              <a:rPr lang="en-US" sz="2600" dirty="0">
                <a:latin typeface="Candara" panose="020E0502030303020204" pitchFamily="34" charset="0"/>
              </a:rPr>
              <a:t>attention needs to be paid to any resources with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long procurement lead times or high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costs; </a:t>
            </a:r>
            <a:r>
              <a:rPr lang="en-US" sz="2600" dirty="0" smtClean="0">
                <a:latin typeface="Candara" panose="020E0502030303020204" pitchFamily="34" charset="0"/>
              </a:rPr>
              <a:t>therefore </a:t>
            </a:r>
            <a:r>
              <a:rPr lang="en-US" sz="2600" dirty="0">
                <a:latin typeface="Candara" panose="020E0502030303020204" pitchFamily="34" charset="0"/>
              </a:rPr>
              <a:t>managers should monitor the utilization of key system resources.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37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ISO27002</a:t>
            </a: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guidance: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Providing </a:t>
            </a:r>
            <a:r>
              <a:rPr lang="en-US" sz="2600" dirty="0">
                <a:latin typeface="Candara" panose="020E0502030303020204" pitchFamily="34" charset="0"/>
              </a:rPr>
              <a:t>sufficient capacity can be achieved by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increasing capacity or by reducing demand. 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6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ISO27002</a:t>
            </a: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guidance: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Examples of </a:t>
            </a:r>
            <a:r>
              <a:rPr lang="en-US" sz="2600" dirty="0">
                <a:latin typeface="Candara" panose="020E0502030303020204" pitchFamily="34" charset="0"/>
              </a:rPr>
              <a:t>managing capacity demand include: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a)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deletion of obsolete data </a:t>
            </a:r>
            <a:r>
              <a:rPr lang="en-US" sz="2600" dirty="0">
                <a:latin typeface="Candara" panose="020E0502030303020204" pitchFamily="34" charset="0"/>
              </a:rPr>
              <a:t>(disk space);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b)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decommissioning</a:t>
            </a:r>
            <a:r>
              <a:rPr lang="en-US" sz="2600" dirty="0">
                <a:latin typeface="Candara" panose="020E0502030303020204" pitchFamily="34" charset="0"/>
              </a:rPr>
              <a:t> of applications, systems, databases or environments;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c) 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optimising</a:t>
            </a:r>
            <a:r>
              <a:rPr lang="en-US" sz="2600" dirty="0">
                <a:latin typeface="Candara" panose="020E0502030303020204" pitchFamily="34" charset="0"/>
              </a:rPr>
              <a:t> batch processes &amp;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r>
              <a:rPr lang="en-US" sz="2600" dirty="0">
                <a:latin typeface="Candara" panose="020E0502030303020204" pitchFamily="34" charset="0"/>
              </a:rPr>
              <a:t>schedules</a:t>
            </a:r>
            <a:r>
              <a:rPr lang="en-US" sz="2600" dirty="0" smtClean="0">
                <a:latin typeface="Candara" panose="020E0502030303020204" pitchFamily="34" charset="0"/>
              </a:rPr>
              <a:t>;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23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ISO27002</a:t>
            </a: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guidance:</a:t>
            </a: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A documented capacity management plan should be considered for mission critical </a:t>
            </a:r>
            <a:r>
              <a:rPr lang="en-US" sz="2600" dirty="0" smtClean="0">
                <a:latin typeface="Candara" panose="020E0502030303020204" pitchFamily="34" charset="0"/>
              </a:rPr>
              <a:t>systems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Also consider human resources &amp; offices/facilities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6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17089</TotalTime>
  <Words>315</Words>
  <Application>Microsoft Office PowerPoint</Application>
  <PresentationFormat>On-screen Show (4:3)</PresentationFormat>
  <Paragraphs>55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Capacity Management – Part 2</vt:lpstr>
      <vt:lpstr>Capacity Management – Part 2</vt:lpstr>
      <vt:lpstr>Capacity Management – Part 2</vt:lpstr>
      <vt:lpstr>Capacity Management – Part 2</vt:lpstr>
      <vt:lpstr>Capacity Management – Part 2</vt:lpstr>
      <vt:lpstr>Capacity Management – Part 2</vt:lpstr>
      <vt:lpstr>Capacity Management – Part 2</vt:lpstr>
      <vt:lpstr>Capacity Management – Part 2</vt:lpstr>
      <vt:lpstr>Capacity Management – Part 2</vt:lpstr>
      <vt:lpstr>Capacity Management – Part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1355</cp:revision>
  <cp:lastPrinted>2017-07-15T17:14:51Z</cp:lastPrinted>
  <dcterms:modified xsi:type="dcterms:W3CDTF">2017-07-20T06:13:09Z</dcterms:modified>
</cp:coreProperties>
</file>