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64" r:id="rId2"/>
    <p:sldId id="365" r:id="rId3"/>
    <p:sldId id="366" r:id="rId4"/>
    <p:sldId id="367" r:id="rId5"/>
    <p:sldId id="368" r:id="rId6"/>
    <p:sldId id="369" r:id="rId7"/>
    <p:sldId id="370" r:id="rId8"/>
    <p:sldId id="371" r:id="rId9"/>
    <p:sldId id="372" r:id="rId10"/>
    <p:sldId id="37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10" d="100"/>
          <a:sy n="10" d="100"/>
        </p:scale>
        <p:origin x="-188" y="612"/>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06-Oct-18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06-Oct-18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06-Oct-18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06-Oct-18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06-Oct-18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06-Oct-18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ecurityintelligence.com/take-a-load-off-delegate-cyber-risk-management-using-the-three-lines-of-defense-model/"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info.knowledgeleader.com/what-is-internal-audits-role-in-cyber-securit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securityintelligence.com/a-strategy-map-for-security-leaders-people-processes-and-technologie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security/application-security/appscan?ce=ISM0484&amp;ct=SWG&amp;cmp=IBMSocial&amp;cm=h&amp;cr=Security&amp;ccy=US"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Three Lines of Cyber Defense:</a:t>
            </a:r>
          </a:p>
          <a:p>
            <a:pPr marL="0" indent="0">
              <a:buNone/>
            </a:pPr>
            <a:endParaRPr lang="en-US" sz="2600" dirty="0">
              <a:latin typeface="Candara" panose="020E0502030303020204" pitchFamily="34" charset="0"/>
            </a:endParaRPr>
          </a:p>
          <a:p>
            <a:pPr marL="0" indent="0">
              <a:buNone/>
            </a:pPr>
            <a:r>
              <a:rPr lang="en-US" sz="2600" dirty="0">
                <a:latin typeface="Candara" panose="020E0502030303020204" pitchFamily="34" charset="0"/>
                <a:hlinkClick r:id="rId3"/>
              </a:rPr>
              <a:t>https://securityintelligence.com/take-a-load-off-delegate-cyber-risk-management-using-the-three-lines-of-defense-model</a:t>
            </a:r>
            <a:r>
              <a:rPr lang="en-US" sz="2600" dirty="0" smtClean="0">
                <a:latin typeface="Candara" panose="020E0502030303020204" pitchFamily="34" charset="0"/>
                <a:hlinkClick r:id="rId3"/>
              </a:rPr>
              <a:t>/</a:t>
            </a:r>
            <a:r>
              <a:rPr lang="en-US" sz="2600" dirty="0" smtClean="0">
                <a:latin typeface="Candara" panose="020E0502030303020204" pitchFamily="34" charset="0"/>
              </a:rPr>
              <a:t> </a:t>
            </a:r>
          </a:p>
          <a:p>
            <a:pPr marL="0" indent="0">
              <a:buNone/>
            </a:pP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RISK MANAGEMENT &amp; INTERNAL AUDIT-I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216850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ISSUES WITH RISK MANAGEMENT IN PAKISTAN</a:t>
            </a:r>
          </a:p>
          <a:p>
            <a:pPr marL="514350" indent="-514350">
              <a:buAutoNum type="arabicPeriod"/>
            </a:pPr>
            <a:r>
              <a:rPr lang="en-US" sz="2600" dirty="0" smtClean="0">
                <a:latin typeface="Candara" panose="020E0502030303020204" pitchFamily="34" charset="0"/>
              </a:rPr>
              <a:t>Risk Management hierarchy not trained in IT</a:t>
            </a:r>
          </a:p>
          <a:p>
            <a:pPr marL="514350" indent="-514350">
              <a:buAutoNum type="arabicPeriod"/>
            </a:pPr>
            <a:r>
              <a:rPr lang="en-US" sz="2600" dirty="0" smtClean="0">
                <a:latin typeface="Candara" panose="020E0502030303020204" pitchFamily="34" charset="0"/>
              </a:rPr>
              <a:t>Separate </a:t>
            </a:r>
            <a:r>
              <a:rPr lang="en-US" sz="2600" dirty="0" err="1" smtClean="0">
                <a:latin typeface="Candara" panose="020E0502030303020204" pitchFamily="34" charset="0"/>
              </a:rPr>
              <a:t>Dept</a:t>
            </a:r>
            <a:r>
              <a:rPr lang="en-US" sz="2600" dirty="0" smtClean="0">
                <a:latin typeface="Candara" panose="020E0502030303020204" pitchFamily="34" charset="0"/>
              </a:rPr>
              <a:t> – not suitable given security maturity level</a:t>
            </a:r>
          </a:p>
          <a:p>
            <a:pPr marL="514350" indent="-514350">
              <a:buAutoNum type="arabicPeriod"/>
            </a:pPr>
            <a:r>
              <a:rPr lang="en-US" sz="2600" dirty="0" smtClean="0">
                <a:latin typeface="Candara" panose="020E0502030303020204" pitchFamily="34" charset="0"/>
              </a:rPr>
              <a:t>Seen as outsider</a:t>
            </a:r>
          </a:p>
          <a:p>
            <a:pPr marL="514350" indent="-514350">
              <a:buAutoNum type="arabicPeriod"/>
            </a:pPr>
            <a:r>
              <a:rPr lang="en-US" sz="2600" dirty="0" smtClean="0">
                <a:latin typeface="Candara" panose="020E0502030303020204" pitchFamily="34" charset="0"/>
              </a:rPr>
              <a:t>Low cooperation levels with IT</a:t>
            </a: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a:solidFill>
                  <a:srgbClr val="002060"/>
                </a:solidFill>
                <a:latin typeface="Candara" panose="020E0502030303020204" pitchFamily="34" charset="0"/>
                <a:cs typeface="Arial"/>
              </a:rPr>
              <a:t>RISK MANAGEMENT &amp; INTERNAL AUDIT-I</a:t>
            </a:r>
            <a:endParaRPr lang="en-US" sz="2400" dirty="0">
              <a:solidFill>
                <a:srgbClr val="002060"/>
              </a:solidFill>
              <a:latin typeface="Candara" panose="020E0502030303020204" pitchFamily="34" charset="0"/>
              <a:cs typeface="Arial"/>
            </a:endParaRPr>
          </a:p>
        </p:txBody>
      </p:sp>
      <p:sp>
        <p:nvSpPr>
          <p:cNvPr id="3" name="TextBox 2"/>
          <p:cNvSpPr txBox="1"/>
          <p:nvPr/>
        </p:nvSpPr>
        <p:spPr>
          <a:xfrm>
            <a:off x="2101755" y="6059606"/>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4237002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a:solidFill>
                  <a:srgbClr val="002060"/>
                </a:solidFill>
                <a:latin typeface="Candara" panose="020E0502030303020204" pitchFamily="34" charset="0"/>
                <a:cs typeface="Arial"/>
              </a:rPr>
              <a:t>RISK MANAGEMENT &amp; INTERNAL AUDIT-I</a:t>
            </a:r>
            <a:endParaRPr lang="en-US" sz="2400" dirty="0">
              <a:solidFill>
                <a:srgbClr val="002060"/>
              </a:solidFill>
              <a:latin typeface="Candara" panose="020E0502030303020204" pitchFamily="34" charset="0"/>
              <a:cs typeface="Arial"/>
            </a:endParaRPr>
          </a:p>
        </p:txBody>
      </p:sp>
      <p:pic>
        <p:nvPicPr>
          <p:cNvPr id="1026" name="Picture 2" descr="cyber security graphic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57" y="1284288"/>
            <a:ext cx="7769007" cy="43329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9557" y="5630674"/>
            <a:ext cx="7983942" cy="369332"/>
          </a:xfrm>
          <a:prstGeom prst="rect">
            <a:avLst/>
          </a:prstGeom>
        </p:spPr>
        <p:txBody>
          <a:bodyPr wrap="square">
            <a:spAutoFit/>
          </a:bodyPr>
          <a:lstStyle/>
          <a:p>
            <a:r>
              <a:rPr lang="en-US" dirty="0">
                <a:latin typeface="Candara" panose="020E0502030303020204" pitchFamily="34" charset="0"/>
                <a:hlinkClick r:id="rId4"/>
              </a:rPr>
              <a:t>https://info.knowledgeleader.com/what-is-internal-audits-role-in-cyber-security</a:t>
            </a:r>
            <a:r>
              <a:rPr lang="en-US" dirty="0">
                <a:latin typeface="Candara" panose="020E0502030303020204" pitchFamily="34" charset="0"/>
              </a:rPr>
              <a:t> </a:t>
            </a:r>
          </a:p>
        </p:txBody>
      </p:sp>
    </p:spTree>
    <p:extLst>
      <p:ext uri="{BB962C8B-B14F-4D97-AF65-F5344CB8AC3E}">
        <p14:creationId xmlns:p14="http://schemas.microsoft.com/office/powerpoint/2010/main" val="1560189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1. Business &amp; IT Functions (Management Control):</a:t>
            </a:r>
          </a:p>
          <a:p>
            <a:pPr marL="0" indent="0">
              <a:buNone/>
            </a:pPr>
            <a:r>
              <a:rPr lang="en-US" sz="2600" dirty="0">
                <a:latin typeface="Candara" panose="020E0502030303020204" pitchFamily="34" charset="0"/>
              </a:rPr>
              <a:t>The first line encompasses the information security department as well as various business units that own their cyber risks. These entities need to understand how their assets are vulnerable and actively manage their cyber risks </a:t>
            </a:r>
            <a:r>
              <a:rPr lang="en-US" sz="2600" dirty="0" smtClean="0">
                <a:latin typeface="Candara" panose="020E0502030303020204" pitchFamily="34" charset="0"/>
              </a:rPr>
              <a:t>within…</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a:solidFill>
                  <a:srgbClr val="002060"/>
                </a:solidFill>
                <a:latin typeface="Candara" panose="020E0502030303020204" pitchFamily="34" charset="0"/>
                <a:cs typeface="Arial"/>
              </a:rPr>
              <a:t>RISK MANAGEMENT &amp; INTERNAL AUDIT-I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082799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1. Business &amp; IT Functions (Management Control):</a:t>
            </a:r>
          </a:p>
          <a:p>
            <a:pPr marL="0" indent="0">
              <a:buNone/>
            </a:pPr>
            <a:r>
              <a:rPr lang="en-US" sz="2600" dirty="0" smtClean="0">
                <a:latin typeface="Candara" panose="020E0502030303020204" pitchFamily="34" charset="0"/>
              </a:rPr>
              <a:t>…organizationally </a:t>
            </a:r>
            <a:r>
              <a:rPr lang="en-US" sz="2600" dirty="0">
                <a:latin typeface="Candara" panose="020E0502030303020204" pitchFamily="34" charset="0"/>
              </a:rPr>
              <a:t>acceptable tolerances. Sometimes called management control, this function is tasked with managing cyber risks by executing various controls. This means handling risk events, updating key risk indicators (KRIs), </a:t>
            </a:r>
            <a:r>
              <a:rPr lang="en-US" sz="2600" dirty="0" smtClean="0">
                <a:latin typeface="Candara" panose="020E0502030303020204" pitchFamily="34" charset="0"/>
              </a:rPr>
              <a:t>and…</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a:solidFill>
                  <a:srgbClr val="002060"/>
                </a:solidFill>
                <a:latin typeface="Candara" panose="020E0502030303020204" pitchFamily="34" charset="0"/>
                <a:cs typeface="Arial"/>
              </a:rPr>
              <a:t>RISK MANAGEMENT &amp; INTERNAL AUDIT-I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158217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1. Business &amp; IT Functions (Management Control):</a:t>
            </a:r>
          </a:p>
          <a:p>
            <a:pPr marL="0" indent="0">
              <a:buNone/>
            </a:pPr>
            <a:r>
              <a:rPr lang="en-US" sz="2600" dirty="0" smtClean="0">
                <a:latin typeface="Candara" panose="020E0502030303020204" pitchFamily="34" charset="0"/>
              </a:rPr>
              <a:t>…deploying </a:t>
            </a:r>
            <a:r>
              <a:rPr lang="en-US" sz="2600" dirty="0">
                <a:latin typeface="Candara" panose="020E0502030303020204" pitchFamily="34" charset="0"/>
              </a:rPr>
              <a:t>and managing controls that affect </a:t>
            </a:r>
            <a:r>
              <a:rPr lang="en-US" sz="2600" dirty="0">
                <a:latin typeface="Candara" panose="020E0502030303020204" pitchFamily="34" charset="0"/>
                <a:hlinkClick r:id="rId3"/>
              </a:rPr>
              <a:t>people, processes and technology</a:t>
            </a:r>
            <a:r>
              <a:rPr lang="en-US" sz="2600" dirty="0">
                <a:latin typeface="Candara" panose="020E0502030303020204" pitchFamily="34" charset="0"/>
              </a:rPr>
              <a:t>.</a:t>
            </a: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a:solidFill>
                  <a:srgbClr val="002060"/>
                </a:solidFill>
                <a:latin typeface="Candara" panose="020E0502030303020204" pitchFamily="34" charset="0"/>
                <a:cs typeface="Arial"/>
              </a:rPr>
              <a:t>RISK MANAGEMENT &amp; INTERNAL AUDIT-I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270450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2. Risk Management</a:t>
            </a:r>
          </a:p>
          <a:p>
            <a:r>
              <a:rPr lang="en-US" sz="2600" dirty="0">
                <a:latin typeface="Candara" panose="020E0502030303020204" pitchFamily="34" charset="0"/>
              </a:rPr>
              <a:t>The second line of defense is composed of risk managers looking at aggregate risks at an enterprise level. It is often simply termed risk management but can also include compliance, legal, quality control and financial control</a:t>
            </a:r>
            <a:r>
              <a:rPr lang="en-US" sz="2600" dirty="0" smtClean="0">
                <a:latin typeface="Candara" panose="020E0502030303020204" pitchFamily="34" charset="0"/>
              </a:rPr>
              <a:t>.</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a:solidFill>
                  <a:srgbClr val="002060"/>
                </a:solidFill>
                <a:latin typeface="Candara" panose="020E0502030303020204" pitchFamily="34" charset="0"/>
                <a:cs typeface="Arial"/>
              </a:rPr>
              <a:t>RISK MANAGEMENT &amp; INTERNAL AUDIT-I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044287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2. Risk Management</a:t>
            </a:r>
          </a:p>
          <a:p>
            <a:r>
              <a:rPr lang="en-US" sz="2600" dirty="0" smtClean="0">
                <a:latin typeface="Candara" panose="020E0502030303020204" pitchFamily="34" charset="0"/>
              </a:rPr>
              <a:t>The </a:t>
            </a:r>
            <a:r>
              <a:rPr lang="en-US" sz="2600" dirty="0">
                <a:latin typeface="Candara" panose="020E0502030303020204" pitchFamily="34" charset="0"/>
              </a:rPr>
              <a:t>second line looks at cybersecurity control frameworks, defines KRIs and metrics, creates </a:t>
            </a:r>
            <a:r>
              <a:rPr lang="en-US" sz="2600" dirty="0">
                <a:latin typeface="Candara" panose="020E0502030303020204" pitchFamily="34" charset="0"/>
                <a:hlinkClick r:id="rId3"/>
              </a:rPr>
              <a:t>risk assessments</a:t>
            </a:r>
            <a:r>
              <a:rPr lang="en-US" sz="2600" dirty="0">
                <a:latin typeface="Candara" panose="020E0502030303020204" pitchFamily="34" charset="0"/>
              </a:rPr>
              <a:t>, and tests and reviews conformance by tracking the actions of the first line of defense and analyzing </a:t>
            </a:r>
            <a:r>
              <a:rPr lang="en-US" sz="2600" dirty="0" smtClean="0">
                <a:latin typeface="Candara" panose="020E0502030303020204" pitchFamily="34" charset="0"/>
              </a:rPr>
              <a:t>the…</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a:solidFill>
                  <a:srgbClr val="002060"/>
                </a:solidFill>
                <a:latin typeface="Candara" panose="020E0502030303020204" pitchFamily="34" charset="0"/>
                <a:cs typeface="Arial"/>
              </a:rPr>
              <a:t>RISK MANAGEMENT &amp; INTERNAL AUDIT-I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743785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2. Risk Management</a:t>
            </a:r>
          </a:p>
          <a:p>
            <a:r>
              <a:rPr lang="en-US" sz="2600" dirty="0" smtClean="0">
                <a:latin typeface="Candara" panose="020E0502030303020204" pitchFamily="34" charset="0"/>
              </a:rPr>
              <a:t>…impact </a:t>
            </a:r>
            <a:r>
              <a:rPr lang="en-US" sz="2600" dirty="0">
                <a:latin typeface="Candara" panose="020E0502030303020204" pitchFamily="34" charset="0"/>
              </a:rPr>
              <a:t>of those actions to determine their effectiveness in mitigating cyber risks. In other words, this function monitors how management is doing in its handling of cyber risks by determining the extent that risks are actively monitored and appropriately managed.</a:t>
            </a:r>
          </a:p>
          <a:p>
            <a:pPr marL="0" indent="0">
              <a:buNone/>
            </a:pP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a:solidFill>
                  <a:srgbClr val="002060"/>
                </a:solidFill>
                <a:latin typeface="Candara" panose="020E0502030303020204" pitchFamily="34" charset="0"/>
                <a:cs typeface="Arial"/>
              </a:rPr>
              <a:t>RISK MANAGEMENT &amp; INTERNAL AUDIT-I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186948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a:solidFill>
                  <a:schemeClr val="accent1"/>
                </a:solidFill>
                <a:latin typeface="Candara" panose="020E0502030303020204" pitchFamily="34" charset="0"/>
              </a:rPr>
              <a:t>2</a:t>
            </a:r>
            <a:r>
              <a:rPr lang="en-US" sz="2600" b="1" dirty="0" smtClean="0">
                <a:solidFill>
                  <a:schemeClr val="accent1"/>
                </a:solidFill>
                <a:latin typeface="Candara" panose="020E0502030303020204" pitchFamily="34" charset="0"/>
              </a:rPr>
              <a:t>. Risk Management</a:t>
            </a:r>
          </a:p>
          <a:p>
            <a:r>
              <a:rPr lang="en-US" sz="2600" dirty="0">
                <a:latin typeface="Candara" panose="020E0502030303020204" pitchFamily="34" charset="0"/>
              </a:rPr>
              <a:t>It is often performed under an umbrella of senior management and some board directors or a board-level committee, such as the audit committee or a risk committee. And, importantly, this second line can challenge the first line.</a:t>
            </a:r>
            <a:endParaRPr lang="en-US" sz="2600" b="1" dirty="0" smtClean="0">
              <a:solidFill>
                <a:schemeClr val="accent1"/>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a:solidFill>
                  <a:srgbClr val="002060"/>
                </a:solidFill>
                <a:latin typeface="Candara" panose="020E0502030303020204" pitchFamily="34" charset="0"/>
                <a:cs typeface="Arial"/>
              </a:rPr>
              <a:t>RISK MANAGEMENT &amp; INTERNAL AUDIT-I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774190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17581</TotalTime>
  <Words>384</Words>
  <Application>Microsoft Office PowerPoint</Application>
  <PresentationFormat>On-screen Show (4:3)</PresentationFormat>
  <Paragraphs>54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Candara</vt:lpstr>
      <vt:lpstr>Office Theme</vt:lpstr>
      <vt:lpstr>RISK MANAGEMENT &amp; INTERNAL AUDIT-I</vt:lpstr>
      <vt:lpstr>RISK MANAGEMENT &amp; INTERNAL AUDIT-I</vt:lpstr>
      <vt:lpstr>RISK MANAGEMENT &amp; INTERNAL AUDIT-I</vt:lpstr>
      <vt:lpstr>RISK MANAGEMENT &amp; INTERNAL AUDIT-I</vt:lpstr>
      <vt:lpstr>RISK MANAGEMENT &amp; INTERNAL AUDIT-I</vt:lpstr>
      <vt:lpstr>RISK MANAGEMENT &amp; INTERNAL AUDIT-I</vt:lpstr>
      <vt:lpstr>RISK MANAGEMENT &amp; INTERNAL AUDIT-I</vt:lpstr>
      <vt:lpstr>RISK MANAGEMENT &amp; INTERNAL AUDIT-I</vt:lpstr>
      <vt:lpstr>RISK MANAGEMENT &amp; INTERNAL AUDIT-I</vt:lpstr>
      <vt:lpstr>RISK MANAGEMENT &amp; INTERNAL AUDIT-I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Studio B</cp:lastModifiedBy>
  <cp:revision>1271</cp:revision>
  <cp:lastPrinted>2017-07-15T17:14:51Z</cp:lastPrinted>
  <dcterms:modified xsi:type="dcterms:W3CDTF">2018-10-06T06:04:30Z</dcterms:modified>
</cp:coreProperties>
</file>