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364" r:id="rId2"/>
    <p:sldId id="365" r:id="rId3"/>
    <p:sldId id="373" r:id="rId4"/>
    <p:sldId id="374" r:id="rId5"/>
    <p:sldId id="375" r:id="rId6"/>
    <p:sldId id="376" r:id="rId7"/>
    <p:sldId id="377"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6" userDrawn="1">
          <p15:clr>
            <a:srgbClr val="A4A3A4"/>
          </p15:clr>
        </p15:guide>
        <p15:guide id="2" pos="2976" userDrawn="1">
          <p15:clr>
            <a:srgbClr val="A4A3A4"/>
          </p15:clr>
        </p15:guide>
        <p15:guide id="3" pos="288" userDrawn="1">
          <p15:clr>
            <a:srgbClr val="A4A3A4"/>
          </p15:clr>
        </p15:guide>
        <p15:guide id="4" orient="horz" pos="144" userDrawn="1">
          <p15:clr>
            <a:srgbClr val="A4A3A4"/>
          </p15:clr>
        </p15:guide>
        <p15:guide id="5" orient="horz" pos="80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ZZAT GUL" initials="I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875"/>
    <a:srgbClr val="7C3B06"/>
    <a:srgbClr val="C5C5C5"/>
    <a:srgbClr val="684F1E"/>
    <a:srgbClr val="084819"/>
    <a:srgbClr val="5B050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7326" autoAdjust="0"/>
    <p:restoredTop sz="94660"/>
  </p:normalViewPr>
  <p:slideViewPr>
    <p:cSldViewPr snapToGrid="0">
      <p:cViewPr varScale="1">
        <p:scale>
          <a:sx n="10" d="100"/>
          <a:sy n="10" d="100"/>
        </p:scale>
        <p:origin x="-188" y="612"/>
      </p:cViewPr>
      <p:guideLst>
        <p:guide orient="horz" pos="816"/>
        <p:guide pos="2976"/>
        <p:guide pos="288"/>
        <p:guide orient="horz" pos="144"/>
        <p:guide orient="horz" pos="80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1D6E16-51C0-4345-9068-9A45A114C3D9}" type="datetimeFigureOut">
              <a:rPr lang="en-US" smtClean="0"/>
              <a:t>06-Oct-18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C9D963-D9F2-4349-A898-395F515990FB}"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BA4CFF-7EFB-413D-979F-A35F027C1BED}" type="datetimeFigureOut">
              <a:rPr lang="en-US" smtClean="0"/>
              <a:t>06-Oct-18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E10C6-2278-46DF-8982-0D5CB7448A8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2</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3</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4</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5</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6</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7</a:t>
            </a:fld>
            <a:endParaRPr lang="en-US"/>
          </a:p>
        </p:txBody>
      </p:sp>
    </p:spTree>
    <p:extLst>
      <p:ext uri="{BB962C8B-B14F-4D97-AF65-F5344CB8AC3E}">
        <p14:creationId xmlns:p14="http://schemas.microsoft.com/office/powerpoint/2010/main" val="14562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DB5805-4A80-4240-9674-611D0350C9F5}" type="datetime1">
              <a:rPr lang="en-US" smtClean="0"/>
              <a:t>06-Oct-18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86382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3EDDDD-F959-4D1A-9512-A7872E4461BE}" type="datetime1">
              <a:rPr lang="en-US" smtClean="0"/>
              <a:t>06-Oct-18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921770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3B695C-B97A-44F8-BE78-29BECED17B65}" type="datetime1">
              <a:rPr lang="en-US" smtClean="0"/>
              <a:t>06-Oct-18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30749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89DE9E-7AC5-4F3C-919A-3CD9D1803631}" type="datetime1">
              <a:rPr lang="en-US" smtClean="0"/>
              <a:t>06-Oct-18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232306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FF48DB-0A0E-4B15-B961-008B484F8715}" type="datetime1">
              <a:rPr lang="en-US" smtClean="0"/>
              <a:t>06-Oct-18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226231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9E95D3-3B5F-4F55-819C-98DF50A31C5D}" type="datetime1">
              <a:rPr lang="en-US" smtClean="0"/>
              <a:t>06-Oct-18</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8"/>
          <p:cNvSpPr>
            <a:spLocks noGrp="1"/>
          </p:cNvSpPr>
          <p:nvPr>
            <p:ph type="sldNum" sz="quarter" idx="12"/>
          </p:nvPr>
        </p:nvSpPr>
        <p:spPr>
          <a:xfrm>
            <a:off x="6553200" y="6356350"/>
            <a:ext cx="2133600" cy="365125"/>
          </a:xfrm>
        </p:spPr>
        <p:txBody>
          <a:bodyPr/>
          <a:lstStyle>
            <a:lvl1pPr>
              <a:defRPr sz="1200"/>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11302907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8B425A-704D-4D2C-AD9B-16096500C615}" type="datetime1">
              <a:rPr lang="en-US" smtClean="0"/>
              <a:t>06-Oct-18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07172-BAF6-F344-A163-E77E2B783464}" type="slidenum">
              <a:rPr lang="en-US" smtClean="0"/>
              <a:pPr/>
              <a:t>‹#›</a:t>
            </a:fld>
            <a:r>
              <a:rPr lang="en-US"/>
              <a:t> </a:t>
            </a:r>
          </a:p>
        </p:txBody>
      </p:sp>
    </p:spTree>
    <p:extLst>
      <p:ext uri="{BB962C8B-B14F-4D97-AF65-F5344CB8AC3E}">
        <p14:creationId xmlns:p14="http://schemas.microsoft.com/office/powerpoint/2010/main" val="501683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537B5F-ED59-4B5A-B86E-3AD00F64C54A}" type="datetime1">
              <a:rPr lang="en-US" smtClean="0"/>
              <a:t>06-Oct-18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30653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42A16-A71D-4A98-A719-C537DB4039CF}" type="datetime1">
              <a:rPr lang="en-US" smtClean="0"/>
              <a:t>06-Oct-18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16634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B7E944-AD44-4BB7-8E45-F55E48751476}" type="datetime1">
              <a:rPr lang="en-US" smtClean="0"/>
              <a:t>06-Oct-18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04642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A74015-1A16-43FA-B156-0F74C7B2BAE0}" type="datetime1">
              <a:rPr lang="en-US" smtClean="0"/>
              <a:t>06-Oct-18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10365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64ED8-5C82-4F7D-946D-E413EB161506}" type="datetime1">
              <a:rPr lang="en-US" smtClean="0"/>
              <a:t>06-Oct-18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4160593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ecurityintelligence.com/take-a-load-off-delegate-cyber-risk-management-using-the-three-lines-of-defense-model/"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info.knowledgeleader.com/what-is-internal-audits-role-in-cyber-securit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dirty="0" smtClean="0">
                <a:latin typeface="Candara" panose="020E0502030303020204" pitchFamily="34" charset="0"/>
              </a:rPr>
              <a:t>Three Lines of Cyber Defense:</a:t>
            </a:r>
          </a:p>
          <a:p>
            <a:pPr marL="0" indent="0">
              <a:buNone/>
            </a:pPr>
            <a:endParaRPr lang="en-US" sz="2600" dirty="0">
              <a:latin typeface="Candara" panose="020E0502030303020204" pitchFamily="34" charset="0"/>
            </a:endParaRPr>
          </a:p>
          <a:p>
            <a:pPr marL="0" indent="0">
              <a:buNone/>
            </a:pPr>
            <a:r>
              <a:rPr lang="en-US" sz="2600" dirty="0">
                <a:latin typeface="Candara" panose="020E0502030303020204" pitchFamily="34" charset="0"/>
                <a:hlinkClick r:id="rId3"/>
              </a:rPr>
              <a:t>https://securityintelligence.com/take-a-load-off-delegate-cyber-risk-management-using-the-three-lines-of-defense-model</a:t>
            </a:r>
            <a:r>
              <a:rPr lang="en-US" sz="2600" dirty="0" smtClean="0">
                <a:latin typeface="Candara" panose="020E0502030303020204" pitchFamily="34" charset="0"/>
                <a:hlinkClick r:id="rId3"/>
              </a:rPr>
              <a:t>/</a:t>
            </a:r>
            <a:r>
              <a:rPr lang="en-US" sz="2600" dirty="0" smtClean="0">
                <a:latin typeface="Candara" panose="020E0502030303020204" pitchFamily="34" charset="0"/>
              </a:rPr>
              <a:t> </a:t>
            </a:r>
          </a:p>
          <a:p>
            <a:pPr marL="0" indent="0">
              <a:buNone/>
            </a:pPr>
            <a:endParaRPr lang="en-US" sz="26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1</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RISK MANAGEMENT &amp; INTERNAL AUDIT-II</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2168509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2</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a:solidFill>
                  <a:srgbClr val="002060"/>
                </a:solidFill>
                <a:latin typeface="Candara" panose="020E0502030303020204" pitchFamily="34" charset="0"/>
                <a:cs typeface="Arial"/>
              </a:rPr>
              <a:t>RISK MANAGEMENT &amp; INTERNAL AUDIT-II</a:t>
            </a:r>
            <a:endParaRPr lang="en-US" sz="2400" dirty="0">
              <a:solidFill>
                <a:srgbClr val="002060"/>
              </a:solidFill>
              <a:latin typeface="Candara" panose="020E0502030303020204" pitchFamily="34" charset="0"/>
              <a:cs typeface="Arial"/>
            </a:endParaRPr>
          </a:p>
        </p:txBody>
      </p:sp>
      <p:pic>
        <p:nvPicPr>
          <p:cNvPr id="1026" name="Picture 2" descr="cyber security graphic 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557" y="1284288"/>
            <a:ext cx="7769007" cy="433293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59557" y="5630674"/>
            <a:ext cx="7983942" cy="369332"/>
          </a:xfrm>
          <a:prstGeom prst="rect">
            <a:avLst/>
          </a:prstGeom>
        </p:spPr>
        <p:txBody>
          <a:bodyPr wrap="square">
            <a:spAutoFit/>
          </a:bodyPr>
          <a:lstStyle/>
          <a:p>
            <a:r>
              <a:rPr lang="en-US" dirty="0">
                <a:latin typeface="Candara" panose="020E0502030303020204" pitchFamily="34" charset="0"/>
                <a:hlinkClick r:id="rId4"/>
              </a:rPr>
              <a:t>https://info.knowledgeleader.com/what-is-internal-audits-role-in-cyber-security</a:t>
            </a:r>
            <a:r>
              <a:rPr lang="en-US" dirty="0">
                <a:latin typeface="Candara" panose="020E0502030303020204" pitchFamily="34" charset="0"/>
              </a:rPr>
              <a:t> </a:t>
            </a:r>
          </a:p>
        </p:txBody>
      </p:sp>
    </p:spTree>
    <p:extLst>
      <p:ext uri="{BB962C8B-B14F-4D97-AF65-F5344CB8AC3E}">
        <p14:creationId xmlns:p14="http://schemas.microsoft.com/office/powerpoint/2010/main" val="1560189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b="1" dirty="0" smtClean="0">
                <a:solidFill>
                  <a:schemeClr val="accent1"/>
                </a:solidFill>
                <a:latin typeface="Candara" panose="020E0502030303020204" pitchFamily="34" charset="0"/>
              </a:rPr>
              <a:t>3. Internal Audit</a:t>
            </a:r>
          </a:p>
          <a:p>
            <a:r>
              <a:rPr lang="en-US" sz="2600" dirty="0">
                <a:latin typeface="Candara" panose="020E0502030303020204" pitchFamily="34" charset="0"/>
              </a:rPr>
              <a:t>The third line of defense is internal audit. It may also include input from external auditors and/or regulators. This function, sometimes termed independent assurance, evaluates the overall process of cyber risk governance for the entire organization. </a:t>
            </a:r>
            <a:endParaRPr lang="en-US" sz="2600" b="1" dirty="0" smtClean="0">
              <a:solidFill>
                <a:schemeClr val="accent1"/>
              </a:solidFill>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3</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INTERNAL AUDIT</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3211758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b="1" dirty="0" smtClean="0">
                <a:solidFill>
                  <a:schemeClr val="accent1"/>
                </a:solidFill>
                <a:latin typeface="Candara" panose="020E0502030303020204" pitchFamily="34" charset="0"/>
              </a:rPr>
              <a:t>3. Internal Audit</a:t>
            </a:r>
          </a:p>
          <a:p>
            <a:r>
              <a:rPr lang="en-US" sz="2600" dirty="0" smtClean="0">
                <a:latin typeface="Candara" panose="020E0502030303020204" pitchFamily="34" charset="0"/>
              </a:rPr>
              <a:t>It </a:t>
            </a:r>
            <a:r>
              <a:rPr lang="en-US" sz="2600" dirty="0">
                <a:latin typeface="Candara" panose="020E0502030303020204" pitchFamily="34" charset="0"/>
              </a:rPr>
              <a:t>ensures that the organization’s internal control framework is adequate for dealing with the risks the organization faces</a:t>
            </a:r>
            <a:r>
              <a:rPr lang="en-US" sz="2600" dirty="0" smtClean="0">
                <a:latin typeface="Candara" panose="020E0502030303020204" pitchFamily="34" charset="0"/>
              </a:rPr>
              <a:t>.</a:t>
            </a:r>
          </a:p>
        </p:txBody>
      </p:sp>
      <p:sp>
        <p:nvSpPr>
          <p:cNvPr id="2" name="Slide Number Placeholder 1"/>
          <p:cNvSpPr>
            <a:spLocks noGrp="1"/>
          </p:cNvSpPr>
          <p:nvPr>
            <p:ph type="sldNum" sz="quarter" idx="12"/>
          </p:nvPr>
        </p:nvSpPr>
        <p:spPr/>
        <p:txBody>
          <a:bodyPr/>
          <a:lstStyle/>
          <a:p>
            <a:fld id="{16F07172-BAF6-F344-A163-E77E2B783464}" type="slidenum">
              <a:rPr lang="en-US" smtClean="0"/>
              <a:t>4</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INTERNAL AUDIT</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42586625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b="1" dirty="0" smtClean="0">
                <a:solidFill>
                  <a:schemeClr val="accent1"/>
                </a:solidFill>
                <a:latin typeface="Candara" panose="020E0502030303020204" pitchFamily="34" charset="0"/>
              </a:rPr>
              <a:t>3. Internal Audit</a:t>
            </a:r>
          </a:p>
          <a:p>
            <a:r>
              <a:rPr lang="en-US" sz="2600" dirty="0" smtClean="0">
                <a:latin typeface="Candara" panose="020E0502030303020204" pitchFamily="34" charset="0"/>
              </a:rPr>
              <a:t>As </a:t>
            </a:r>
            <a:r>
              <a:rPr lang="en-US" sz="2600" dirty="0">
                <a:latin typeface="Candara" panose="020E0502030303020204" pitchFamily="34" charset="0"/>
              </a:rPr>
              <a:t>with the second line of defense, the third line can push back on the assertions of the previous lines regarding the adequacy of the controls in place. This function usually reports directly to the board or the audit committee.</a:t>
            </a:r>
            <a:endParaRPr lang="en-US" sz="2600" b="1" dirty="0" smtClean="0">
              <a:solidFill>
                <a:schemeClr val="accent1"/>
              </a:solidFill>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5</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INTERNAL AUDIT</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1803839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b="1" dirty="0" smtClean="0">
                <a:solidFill>
                  <a:schemeClr val="accent1"/>
                </a:solidFill>
                <a:latin typeface="Candara" panose="020E0502030303020204" pitchFamily="34" charset="0"/>
              </a:rPr>
              <a:t>Issues With Internal Audit In Pakistan</a:t>
            </a:r>
            <a:endParaRPr lang="en-US" sz="2600" dirty="0">
              <a:latin typeface="Candara" panose="020E0502030303020204" pitchFamily="34" charset="0"/>
            </a:endParaRPr>
          </a:p>
          <a:p>
            <a:pPr marL="514350" indent="-514350">
              <a:buAutoNum type="alphaLcPeriod"/>
            </a:pPr>
            <a:r>
              <a:rPr lang="en-US" sz="2600" dirty="0" smtClean="0">
                <a:latin typeface="Candara" panose="020E0502030303020204" pitchFamily="34" charset="0"/>
              </a:rPr>
              <a:t>Not on the same page with other </a:t>
            </a:r>
            <a:r>
              <a:rPr lang="en-US" sz="2600" dirty="0" err="1" smtClean="0">
                <a:latin typeface="Candara" panose="020E0502030303020204" pitchFamily="34" charset="0"/>
              </a:rPr>
              <a:t>Depts</a:t>
            </a:r>
            <a:endParaRPr lang="en-US" sz="2600" dirty="0" smtClean="0">
              <a:latin typeface="Candara" panose="020E0502030303020204" pitchFamily="34" charset="0"/>
            </a:endParaRPr>
          </a:p>
          <a:p>
            <a:pPr marL="514350" indent="-514350">
              <a:buAutoNum type="alphaLcPeriod"/>
            </a:pPr>
            <a:r>
              <a:rPr lang="en-US" sz="2600" dirty="0" smtClean="0">
                <a:latin typeface="Candara" panose="020E0502030303020204" pitchFamily="34" charset="0"/>
              </a:rPr>
              <a:t>KPI seems to be highest number of observations – not organizational benefit</a:t>
            </a:r>
          </a:p>
          <a:p>
            <a:pPr marL="514350" indent="-514350">
              <a:buAutoNum type="alphaLcPeriod"/>
            </a:pPr>
            <a:r>
              <a:rPr lang="en-US" sz="2600" dirty="0" smtClean="0">
                <a:latin typeface="Candara" panose="020E0502030303020204" pitchFamily="34" charset="0"/>
              </a:rPr>
              <a:t>No common security vision in the organization</a:t>
            </a:r>
          </a:p>
        </p:txBody>
      </p:sp>
      <p:sp>
        <p:nvSpPr>
          <p:cNvPr id="2" name="Slide Number Placeholder 1"/>
          <p:cNvSpPr>
            <a:spLocks noGrp="1"/>
          </p:cNvSpPr>
          <p:nvPr>
            <p:ph type="sldNum" sz="quarter" idx="12"/>
          </p:nvPr>
        </p:nvSpPr>
        <p:spPr/>
        <p:txBody>
          <a:bodyPr/>
          <a:lstStyle/>
          <a:p>
            <a:fld id="{16F07172-BAF6-F344-A163-E77E2B783464}" type="slidenum">
              <a:rPr lang="en-US" smtClean="0"/>
              <a:t>6</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INTERNAL AUDIT</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534165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b="1" dirty="0" smtClean="0">
                <a:solidFill>
                  <a:schemeClr val="accent1"/>
                </a:solidFill>
                <a:latin typeface="Candara" panose="020E0502030303020204" pitchFamily="34" charset="0"/>
              </a:rPr>
              <a:t>Issues With Internal Audit In Pakistan</a:t>
            </a:r>
            <a:endParaRPr lang="en-US" sz="2600" dirty="0">
              <a:latin typeface="Candara" panose="020E0502030303020204" pitchFamily="34" charset="0"/>
            </a:endParaRPr>
          </a:p>
          <a:p>
            <a:pPr marL="0" indent="0">
              <a:buNone/>
            </a:pPr>
            <a:r>
              <a:rPr lang="en-US" sz="2600" dirty="0" smtClean="0">
                <a:latin typeface="Candara" panose="020E0502030303020204" pitchFamily="34" charset="0"/>
              </a:rPr>
              <a:t>d. Large number of point observations do not help to improve the security posture</a:t>
            </a:r>
          </a:p>
          <a:p>
            <a:pPr marL="0" indent="0">
              <a:buNone/>
            </a:pPr>
            <a:r>
              <a:rPr lang="en-US" sz="2600" dirty="0" smtClean="0">
                <a:latin typeface="Candara" panose="020E0502030303020204" pitchFamily="34" charset="0"/>
              </a:rPr>
              <a:t>e. Internal audit not aware of IT team or security team framework being adopted</a:t>
            </a:r>
          </a:p>
        </p:txBody>
      </p:sp>
      <p:sp>
        <p:nvSpPr>
          <p:cNvPr id="2" name="Slide Number Placeholder 1"/>
          <p:cNvSpPr>
            <a:spLocks noGrp="1"/>
          </p:cNvSpPr>
          <p:nvPr>
            <p:ph type="sldNum" sz="quarter" idx="12"/>
          </p:nvPr>
        </p:nvSpPr>
        <p:spPr/>
        <p:txBody>
          <a:bodyPr/>
          <a:lstStyle/>
          <a:p>
            <a:fld id="{16F07172-BAF6-F344-A163-E77E2B783464}" type="slidenum">
              <a:rPr lang="en-US" smtClean="0"/>
              <a:t>7</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INTERNAL AUDIT</a:t>
            </a:r>
            <a:endParaRPr lang="en-US" sz="2400" dirty="0">
              <a:solidFill>
                <a:srgbClr val="002060"/>
              </a:solidFill>
              <a:latin typeface="Candara" panose="020E0502030303020204" pitchFamily="34" charset="0"/>
              <a:cs typeface="Arial"/>
            </a:endParaRPr>
          </a:p>
        </p:txBody>
      </p:sp>
      <p:sp>
        <p:nvSpPr>
          <p:cNvPr id="3" name="TextBox 2"/>
          <p:cNvSpPr txBox="1"/>
          <p:nvPr/>
        </p:nvSpPr>
        <p:spPr>
          <a:xfrm>
            <a:off x="2279176" y="5841242"/>
            <a:ext cx="595035" cy="369332"/>
          </a:xfrm>
          <a:prstGeom prst="rect">
            <a:avLst/>
          </a:prstGeom>
          <a:noFill/>
        </p:spPr>
        <p:txBody>
          <a:bodyPr wrap="none" rtlCol="0">
            <a:spAutoFit/>
          </a:bodyPr>
          <a:lstStyle/>
          <a:p>
            <a:r>
              <a:rPr lang="en-US" b="1" dirty="0" smtClean="0">
                <a:solidFill>
                  <a:srgbClr val="FF0000"/>
                </a:solidFill>
              </a:rPr>
              <a:t>END</a:t>
            </a:r>
            <a:endParaRPr lang="en-US" b="1" dirty="0">
              <a:solidFill>
                <a:srgbClr val="FF0000"/>
              </a:solidFill>
            </a:endParaRPr>
          </a:p>
        </p:txBody>
      </p:sp>
    </p:spTree>
    <p:extLst>
      <p:ext uri="{BB962C8B-B14F-4D97-AF65-F5344CB8AC3E}">
        <p14:creationId xmlns:p14="http://schemas.microsoft.com/office/powerpoint/2010/main" val="41329344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17578</TotalTime>
  <Words>232</Words>
  <Application>Microsoft Office PowerPoint</Application>
  <PresentationFormat>On-screen Show (4:3)</PresentationFormat>
  <Paragraphs>39</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Candara</vt:lpstr>
      <vt:lpstr>Office Theme</vt:lpstr>
      <vt:lpstr>RISK MANAGEMENT &amp; INTERNAL AUDIT-II</vt:lpstr>
      <vt:lpstr>RISK MANAGEMENT &amp; INTERNAL AUDIT-II</vt:lpstr>
      <vt:lpstr>INTERNAL AUDIT</vt:lpstr>
      <vt:lpstr>INTERNAL AUDIT</vt:lpstr>
      <vt:lpstr>INTERNAL AUDIT</vt:lpstr>
      <vt:lpstr>INTERNAL AUDIT</vt:lpstr>
      <vt:lpstr>INTERNAL AUDIT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Attacks</dc:title>
  <dc:creator>Fareed ur Rehman Khan</dc:creator>
  <cp:lastModifiedBy>Studio B</cp:lastModifiedBy>
  <cp:revision>1269</cp:revision>
  <cp:lastPrinted>2017-07-15T17:14:51Z</cp:lastPrinted>
  <dcterms:modified xsi:type="dcterms:W3CDTF">2018-10-06T06:04:45Z</dcterms:modified>
</cp:coreProperties>
</file>