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88" y="61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ms.online/iso-27001/how-to-conduct-your-iso-27001-management-revie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ms.online/vocabulary/risk-assessmen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How To Conduct ISO27001 Management Review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https://www.isms.online/iso-27001/how-to-conduct-your-iso-27001-management-review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/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8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Purpose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purpose of the Management Review is to ensure the ISMS and its objectives continue to remain suitable, adequate and effective given the </a:t>
            </a:r>
            <a:r>
              <a:rPr lang="en-US" sz="2600" dirty="0" err="1">
                <a:latin typeface="Candara" panose="020E0502030303020204" pitchFamily="34" charset="0"/>
              </a:rPr>
              <a:t>organisation’s</a:t>
            </a:r>
            <a:r>
              <a:rPr lang="en-US" sz="2600" dirty="0">
                <a:latin typeface="Candara" panose="020E0502030303020204" pitchFamily="34" charset="0"/>
              </a:rPr>
              <a:t> purpose, issues and risks.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9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Results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The results of the management review will enable senior management to make well informed, strategic decisions that will have a material effect on information security and the way the </a:t>
            </a:r>
            <a:r>
              <a:rPr lang="en-US" sz="2600" dirty="0" err="1">
                <a:latin typeface="Candara" panose="020E0502030303020204" pitchFamily="34" charset="0"/>
              </a:rPr>
              <a:t>organisation</a:t>
            </a:r>
            <a:r>
              <a:rPr lang="en-US" sz="2600" dirty="0">
                <a:latin typeface="Candara" panose="020E0502030303020204" pitchFamily="34" charset="0"/>
              </a:rPr>
              <a:t> manages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2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What should be covered ?</a:t>
            </a:r>
          </a:p>
          <a:p>
            <a:pPr marL="0" indent="0" fontAlgn="base">
              <a:buNone/>
            </a:pPr>
            <a:r>
              <a:rPr lang="en-US" sz="2600" dirty="0">
                <a:latin typeface="Candara" panose="020E0502030303020204" pitchFamily="34" charset="0"/>
              </a:rPr>
              <a:t>a) the status of actions from previous management reviews;</a:t>
            </a:r>
          </a:p>
          <a:p>
            <a:pPr marL="0" indent="0" fontAlgn="base">
              <a:buNone/>
            </a:pPr>
            <a:r>
              <a:rPr lang="en-US" sz="2600" dirty="0">
                <a:latin typeface="Candara" panose="020E0502030303020204" pitchFamily="34" charset="0"/>
              </a:rPr>
              <a:t>b) changes in external and internal issues that are relevant to the information security management system</a:t>
            </a:r>
            <a:r>
              <a:rPr lang="en-US" sz="2600" dirty="0" smtClean="0">
                <a:latin typeface="Candara" panose="020E0502030303020204" pitchFamily="34" charset="0"/>
              </a:rPr>
              <a:t>;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9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What should be covered ?</a:t>
            </a:r>
          </a:p>
          <a:p>
            <a:pPr marL="0" indent="0" fontAlgn="base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</a:t>
            </a:r>
            <a:r>
              <a:rPr lang="en-US" sz="2600" dirty="0">
                <a:latin typeface="Candara" panose="020E0502030303020204" pitchFamily="34" charset="0"/>
              </a:rPr>
              <a:t>) feedback on the information security performance, including trends in:</a:t>
            </a:r>
          </a:p>
          <a:p>
            <a:pPr fontAlgn="base"/>
            <a:r>
              <a:rPr lang="en-US" sz="2600" dirty="0">
                <a:latin typeface="Candara" panose="020E0502030303020204" pitchFamily="34" charset="0"/>
              </a:rPr>
              <a:t>nonconformities and corrective actions;</a:t>
            </a:r>
          </a:p>
          <a:p>
            <a:pPr fontAlgn="base"/>
            <a:r>
              <a:rPr lang="en-US" sz="2600" dirty="0">
                <a:latin typeface="Candara" panose="020E0502030303020204" pitchFamily="34" charset="0"/>
              </a:rPr>
              <a:t>monitoring and measurement results;</a:t>
            </a:r>
          </a:p>
          <a:p>
            <a:pPr fontAlgn="base"/>
            <a:r>
              <a:rPr lang="en-US" sz="2600" dirty="0">
                <a:latin typeface="Candara" panose="020E0502030303020204" pitchFamily="34" charset="0"/>
              </a:rPr>
              <a:t>audit results; and</a:t>
            </a:r>
          </a:p>
          <a:p>
            <a:pPr fontAlgn="base"/>
            <a:r>
              <a:rPr lang="en-US" sz="2600" dirty="0">
                <a:latin typeface="Candara" panose="020E0502030303020204" pitchFamily="34" charset="0"/>
              </a:rPr>
              <a:t>fulfilment of information security objectives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0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What should be covered ?</a:t>
            </a:r>
          </a:p>
          <a:p>
            <a:pPr marL="0" indent="0" fontAlgn="base">
              <a:buNone/>
            </a:pPr>
            <a:r>
              <a:rPr lang="en-US" sz="2600" dirty="0">
                <a:latin typeface="Candara" panose="020E0502030303020204" pitchFamily="34" charset="0"/>
              </a:rPr>
              <a:t>d) feedback from interested parties;</a:t>
            </a:r>
          </a:p>
          <a:p>
            <a:pPr marL="0" indent="0" fontAlgn="base">
              <a:buNone/>
            </a:pPr>
            <a:r>
              <a:rPr lang="en-US" sz="2600" dirty="0">
                <a:latin typeface="Candara" panose="020E0502030303020204" pitchFamily="34" charset="0"/>
              </a:rPr>
              <a:t>e) results of 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risk assessment</a:t>
            </a:r>
            <a:r>
              <a:rPr lang="en-US" sz="2600" dirty="0">
                <a:latin typeface="Candara" panose="020E0502030303020204" pitchFamily="34" charset="0"/>
              </a:rPr>
              <a:t> and status of risk treatment plan; and</a:t>
            </a:r>
          </a:p>
          <a:p>
            <a:pPr marL="0" indent="0" fontAlgn="base">
              <a:buNone/>
            </a:pPr>
            <a:r>
              <a:rPr lang="en-US" sz="2600" dirty="0">
                <a:latin typeface="Candara" panose="020E0502030303020204" pitchFamily="34" charset="0"/>
              </a:rPr>
              <a:t>f)  opportunities for continual improvement.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1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Who Should Attend ?</a:t>
            </a:r>
          </a:p>
          <a:p>
            <a:pPr fontAlgn="base"/>
            <a:r>
              <a:rPr lang="en-US" sz="2600" dirty="0">
                <a:latin typeface="Candara" panose="020E0502030303020204" pitchFamily="34" charset="0"/>
              </a:rPr>
              <a:t>For the ISMS to be effective in an </a:t>
            </a:r>
            <a:r>
              <a:rPr lang="en-US" sz="2600" dirty="0" err="1">
                <a:latin typeface="Candara" panose="020E0502030303020204" pitchFamily="34" charset="0"/>
              </a:rPr>
              <a:t>organisation</a:t>
            </a:r>
            <a:r>
              <a:rPr lang="en-US" sz="2600" dirty="0">
                <a:latin typeface="Candara" panose="020E0502030303020204" pitchFamily="34" charset="0"/>
              </a:rPr>
              <a:t>, it needs senior management commitment and, as such, it makes sense for the members of an ISMS “Board’ to have authority in matters pertaining to information security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Who Should Attend ?</a:t>
            </a:r>
          </a:p>
          <a:p>
            <a:pPr fontAlgn="base"/>
            <a:r>
              <a:rPr lang="en-US" sz="2600" dirty="0" smtClean="0">
                <a:latin typeface="Candara" panose="020E0502030303020204" pitchFamily="34" charset="0"/>
              </a:rPr>
              <a:t>Typically </a:t>
            </a:r>
            <a:r>
              <a:rPr lang="en-US" sz="2600" dirty="0">
                <a:latin typeface="Candara" panose="020E0502030303020204" pitchFamily="34" charset="0"/>
              </a:rPr>
              <a:t>an ISMS Board might include the Chief Information Security Officer (CISO), Senior Information Risk Owner (SIRO), Chief Technical Officer and maybe even the CEO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4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Who Should Attend ?</a:t>
            </a:r>
          </a:p>
          <a:p>
            <a:pPr fontAlgn="base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outputs of the management review will include decisions related to continual improvement opportunities and any needs for changes to the information security management system.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REVIEW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4585" y="590948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17606</TotalTime>
  <Words>312</Words>
  <Application>Microsoft Office PowerPoint</Application>
  <PresentationFormat>On-screen Show (4:3)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MANAGEMENT REVIEW</vt:lpstr>
      <vt:lpstr>MANAGEMENT REVIEW</vt:lpstr>
      <vt:lpstr>MANAGEMENT REVIEW</vt:lpstr>
      <vt:lpstr>MANAGEMENT REVIEW</vt:lpstr>
      <vt:lpstr>MANAGEMENT REVIEW</vt:lpstr>
      <vt:lpstr>MANAGEMENT REVIEW</vt:lpstr>
      <vt:lpstr>MANAGEMENT REVIEW</vt:lpstr>
      <vt:lpstr>MANAGEMENT REVIEW</vt:lpstr>
      <vt:lpstr>MANAGEMENT 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Studio B</cp:lastModifiedBy>
  <cp:revision>1274</cp:revision>
  <cp:lastPrinted>2017-07-15T17:14:51Z</cp:lastPrinted>
  <dcterms:modified xsi:type="dcterms:W3CDTF">2018-10-06T06:05:04Z</dcterms:modified>
</cp:coreProperties>
</file>