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83" r:id="rId2"/>
    <p:sldId id="384" r:id="rId3"/>
    <p:sldId id="387" r:id="rId4"/>
    <p:sldId id="388" r:id="rId5"/>
    <p:sldId id="389" r:id="rId6"/>
    <p:sldId id="385" r:id="rId7"/>
    <p:sldId id="390" r:id="rId8"/>
    <p:sldId id="391" r:id="rId9"/>
    <p:sldId id="392" r:id="rId10"/>
    <p:sldId id="386" r:id="rId11"/>
    <p:sldId id="393" r:id="rId12"/>
    <p:sldId id="394" r:id="rId13"/>
    <p:sldId id="39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068" y="-96"/>
      </p:cViewPr>
      <p:guideLst>
        <p:guide orient="horz" pos="809"/>
        <p:guide orient="horz" pos="144"/>
        <p:guide pos="2976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In this module, lets look at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human resource security…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Termination or change of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employment (ISO27001):</a:t>
            </a:r>
          </a:p>
          <a:p>
            <a:pPr marL="914400" lvl="1" indent="-457200"/>
            <a:r>
              <a:rPr lang="en-US" sz="2600" dirty="0" err="1" smtClean="0">
                <a:latin typeface="Candara" panose="020E0502030303020204" pitchFamily="34" charset="0"/>
                <a:cs typeface="Arial" pitchFamily="34" charset="0"/>
              </a:rPr>
              <a:t>Infosec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 responsibilities &amp; duties are defined, communicated to employee or contractor &amp; enforced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9797" y="2593075"/>
            <a:ext cx="3152633" cy="29615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ISO27002 guidance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(termination/change):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communication of termination responsibilities should include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on-going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infosec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</a:t>
            </a:r>
            <a:r>
              <a:rPr lang="en-US" sz="2600" b="1" dirty="0" err="1" smtClean="0">
                <a:solidFill>
                  <a:schemeClr val="accent1"/>
                </a:solidFill>
                <a:latin typeface="Candara" panose="020E0502030303020204" pitchFamily="34" charset="0"/>
              </a:rPr>
              <a:t>reqmts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 &amp;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legal responsibilities</a:t>
            </a:r>
            <a:r>
              <a:rPr lang="en-US" sz="2600" dirty="0">
                <a:latin typeface="Candara" panose="020E0502030303020204" pitchFamily="34" charset="0"/>
              </a:rPr>
              <a:t> </a:t>
            </a:r>
            <a:r>
              <a:rPr lang="en-US" sz="2600" dirty="0" smtClean="0">
                <a:latin typeface="Candara" panose="020E0502030303020204" pitchFamily="34" charset="0"/>
              </a:rPr>
              <a:t>&amp;, </a:t>
            </a:r>
            <a:r>
              <a:rPr lang="en-US" sz="2600" dirty="0">
                <a:latin typeface="Candara" panose="020E0502030303020204" pitchFamily="34" charset="0"/>
              </a:rPr>
              <a:t>where appropriate, </a:t>
            </a:r>
            <a:r>
              <a:rPr lang="en-US" sz="2600" dirty="0" smtClean="0">
                <a:latin typeface="Candara" panose="020E0502030303020204" pitchFamily="34" charset="0"/>
              </a:rPr>
              <a:t>responsibilities…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7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latin typeface="Candara" panose="020E0502030303020204" pitchFamily="34" charset="0"/>
              </a:rPr>
              <a:t>ISO27002 guidance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(termination/change):</a:t>
            </a:r>
          </a:p>
          <a:p>
            <a:pPr lvl="1"/>
            <a:r>
              <a:rPr lang="en-US" sz="2600" dirty="0" smtClean="0">
                <a:latin typeface="Candara" panose="020E0502030303020204" pitchFamily="34" charset="0"/>
              </a:rPr>
              <a:t>…contained </a:t>
            </a:r>
            <a:r>
              <a:rPr lang="en-US" sz="2600" dirty="0">
                <a:latin typeface="Candara" panose="020E0502030303020204" pitchFamily="34" charset="0"/>
              </a:rPr>
              <a:t>within </a:t>
            </a:r>
            <a:r>
              <a:rPr lang="en-US" sz="2600" dirty="0" smtClean="0">
                <a:latin typeface="Candara" panose="020E0502030303020204" pitchFamily="34" charset="0"/>
              </a:rPr>
              <a:t>any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confidentiality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agreement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&amp;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the terms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&amp;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conditions of employment </a:t>
            </a:r>
            <a:r>
              <a:rPr lang="en-US" sz="2600" dirty="0" smtClean="0">
                <a:latin typeface="Candara" panose="020E0502030303020204" pitchFamily="34" charset="0"/>
              </a:rPr>
              <a:t>continuing for </a:t>
            </a:r>
            <a:r>
              <a:rPr lang="en-US" sz="2600" dirty="0">
                <a:latin typeface="Candara" panose="020E0502030303020204" pitchFamily="34" charset="0"/>
              </a:rPr>
              <a:t>a defined period after the end of the employee’s or contractor’s </a:t>
            </a:r>
            <a:r>
              <a:rPr lang="en-US" sz="2600" dirty="0" smtClean="0">
                <a:latin typeface="Candara" panose="020E0502030303020204" pitchFamily="34" charset="0"/>
              </a:rPr>
              <a:t>employment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As you can see, human resource security has quite a bit of detail</a:t>
            </a:r>
          </a:p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ISO27002 provides very useful guidance and elaborates the ISO27001 controls 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7415" y="534992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Prior to employment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(ISO27001):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Screening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Terms &amp; conditions of employment</a:t>
            </a: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0615" y="2265528"/>
            <a:ext cx="3425588" cy="165137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ISO27002 guidance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(Screening):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availability </a:t>
            </a:r>
            <a:r>
              <a:rPr lang="en-US" sz="2600" dirty="0">
                <a:latin typeface="Candara" panose="020E0502030303020204" pitchFamily="34" charset="0"/>
              </a:rPr>
              <a:t>of satisfactory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character references</a:t>
            </a:r>
            <a:r>
              <a:rPr lang="en-US" sz="2600" dirty="0">
                <a:latin typeface="Candara" panose="020E0502030303020204" pitchFamily="34" charset="0"/>
              </a:rPr>
              <a:t>, e.g. one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business</a:t>
            </a:r>
            <a:r>
              <a:rPr lang="en-US" sz="2600" dirty="0">
                <a:latin typeface="Candara" panose="020E0502030303020204" pitchFamily="34" charset="0"/>
              </a:rPr>
              <a:t> and one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personal</a:t>
            </a:r>
            <a:r>
              <a:rPr lang="en-US" sz="2600" dirty="0" smtClean="0">
                <a:latin typeface="Candara" panose="020E0502030303020204" pitchFamily="34" charset="0"/>
              </a:rPr>
              <a:t>;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a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verification </a:t>
            </a:r>
            <a:r>
              <a:rPr lang="en-US" sz="2600" dirty="0">
                <a:latin typeface="Candara" panose="020E0502030303020204" pitchFamily="34" charset="0"/>
              </a:rPr>
              <a:t>(for completeness and accuracy)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of the applicant’s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CV</a:t>
            </a:r>
            <a:r>
              <a:rPr lang="en-US" sz="2600" dirty="0" smtClean="0">
                <a:latin typeface="Candara" panose="020E0502030303020204" pitchFamily="34" charset="0"/>
              </a:rPr>
              <a:t>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ISO27002 guidance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(Screening):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confirmation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of claimed academic and professional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qualifications</a:t>
            </a:r>
            <a:r>
              <a:rPr lang="en-US" sz="2600" dirty="0" smtClean="0">
                <a:latin typeface="Candara" panose="020E0502030303020204" pitchFamily="34" charset="0"/>
              </a:rPr>
              <a:t>;</a:t>
            </a:r>
          </a:p>
          <a:p>
            <a:pPr marL="914400" lvl="1" indent="-457200"/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independent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identity verification </a:t>
            </a:r>
            <a:r>
              <a:rPr lang="en-US" sz="2600" dirty="0">
                <a:latin typeface="Candara" panose="020E0502030303020204" pitchFamily="34" charset="0"/>
              </a:rPr>
              <a:t>(passport or similar document</a:t>
            </a:r>
            <a:r>
              <a:rPr lang="en-US" sz="2600" dirty="0" smtClean="0">
                <a:latin typeface="Candara" panose="020E0502030303020204" pitchFamily="34" charset="0"/>
              </a:rPr>
              <a:t>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6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ISO27002 guidance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(Screening):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more </a:t>
            </a:r>
            <a:r>
              <a:rPr lang="en-US" sz="2600" dirty="0">
                <a:latin typeface="Candara" panose="020E0502030303020204" pitchFamily="34" charset="0"/>
              </a:rPr>
              <a:t>detailed verification, such as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credit review or review of criminal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records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06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During employment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(ISO27001):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Management responsibilities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Awareness, education, and training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Disciplinary process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9797" y="2265523"/>
            <a:ext cx="3302758" cy="26203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ISO27002 guidance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(Disciplinary Process):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disciplinary process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should not be commenced without prior verification </a:t>
            </a:r>
            <a:r>
              <a:rPr lang="en-US" sz="2600" dirty="0">
                <a:latin typeface="Candara" panose="020E0502030303020204" pitchFamily="34" charset="0"/>
              </a:rPr>
              <a:t>that an </a:t>
            </a:r>
            <a:r>
              <a:rPr lang="en-US" sz="2600" dirty="0" err="1" smtClean="0">
                <a:latin typeface="Candara" panose="020E0502030303020204" pitchFamily="34" charset="0"/>
              </a:rPr>
              <a:t>infosec</a:t>
            </a:r>
            <a:r>
              <a:rPr lang="en-US" sz="2600" dirty="0" smtClean="0">
                <a:latin typeface="Candara" panose="020E0502030303020204" pitchFamily="34" charset="0"/>
              </a:rPr>
              <a:t> breach </a:t>
            </a:r>
            <a:r>
              <a:rPr lang="en-US" sz="2600" dirty="0">
                <a:latin typeface="Candara" panose="020E0502030303020204" pitchFamily="34" charset="0"/>
              </a:rPr>
              <a:t>has occurred </a:t>
            </a:r>
            <a:endParaRPr lang="en-US" sz="2600" dirty="0" smtClean="0"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5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ISO27002 guidance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(Disciplinary Process):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formal disciplinary process should ensure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correct and fair treatment for employees </a:t>
            </a:r>
            <a:r>
              <a:rPr lang="en-US" sz="2600" dirty="0">
                <a:latin typeface="Candara" panose="020E0502030303020204" pitchFamily="34" charset="0"/>
              </a:rPr>
              <a:t>who </a:t>
            </a:r>
            <a:r>
              <a:rPr lang="en-US" sz="2600" dirty="0" smtClean="0">
                <a:latin typeface="Candara" panose="020E0502030303020204" pitchFamily="34" charset="0"/>
              </a:rPr>
              <a:t>are suspected </a:t>
            </a:r>
            <a:r>
              <a:rPr lang="en-US" sz="2600" dirty="0">
                <a:latin typeface="Candara" panose="020E0502030303020204" pitchFamily="34" charset="0"/>
              </a:rPr>
              <a:t>of committing breaches of </a:t>
            </a:r>
            <a:r>
              <a:rPr lang="en-US" sz="2600" dirty="0" smtClean="0">
                <a:latin typeface="Candara" panose="020E0502030303020204" pitchFamily="34" charset="0"/>
              </a:rPr>
              <a:t>info security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600" b="1" dirty="0" smtClean="0">
                <a:latin typeface="Candara" panose="020E0502030303020204" pitchFamily="34" charset="0"/>
                <a:cs typeface="Arial" pitchFamily="34" charset="0"/>
              </a:rPr>
              <a:t>ISO27002 guidance </a:t>
            </a:r>
            <a:r>
              <a:rPr lang="en-US" sz="2600" dirty="0" smtClean="0">
                <a:latin typeface="Candara" panose="020E0502030303020204" pitchFamily="34" charset="0"/>
                <a:cs typeface="Arial" pitchFamily="34" charset="0"/>
              </a:rPr>
              <a:t>(Disciplinary Process):</a:t>
            </a:r>
          </a:p>
          <a:p>
            <a:pPr marL="914400" lvl="1" indent="-457200"/>
            <a:r>
              <a:rPr lang="en-US" sz="2600" dirty="0" smtClean="0">
                <a:latin typeface="Candara" panose="020E0502030303020204" pitchFamily="34" charset="0"/>
              </a:rPr>
              <a:t>The </a:t>
            </a:r>
            <a:r>
              <a:rPr lang="en-US" sz="2600" dirty="0">
                <a:latin typeface="Candara" panose="020E0502030303020204" pitchFamily="34" charset="0"/>
              </a:rPr>
              <a:t>formal disciplinary process </a:t>
            </a:r>
            <a:r>
              <a:rPr lang="en-US" sz="2600" dirty="0" smtClean="0">
                <a:latin typeface="Candara" panose="020E0502030303020204" pitchFamily="34" charset="0"/>
              </a:rPr>
              <a:t>should provide </a:t>
            </a:r>
            <a:r>
              <a:rPr lang="en-US" sz="2600" dirty="0">
                <a:latin typeface="Candara" panose="020E0502030303020204" pitchFamily="34" charset="0"/>
              </a:rPr>
              <a:t>for a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graduated response that takes into consideration factors such as the nature and </a:t>
            </a:r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gravity of </a:t>
            </a:r>
            <a:r>
              <a:rPr lang="en-US" sz="2600" b="1" dirty="0">
                <a:solidFill>
                  <a:schemeClr val="accent1"/>
                </a:solidFill>
                <a:latin typeface="Candara" panose="020E0502030303020204" pitchFamily="34" charset="0"/>
              </a:rPr>
              <a:t>the breach</a:t>
            </a:r>
            <a:r>
              <a:rPr lang="en-US" sz="2600" dirty="0">
                <a:latin typeface="Candara" panose="020E0502030303020204" pitchFamily="34" charset="0"/>
              </a:rPr>
              <a:t> and its impact on </a:t>
            </a:r>
            <a:r>
              <a:rPr lang="en-US" sz="2600" dirty="0" smtClean="0">
                <a:latin typeface="Candara" panose="020E0502030303020204" pitchFamily="34" charset="0"/>
              </a:rPr>
              <a:t>business;</a:t>
            </a:r>
            <a:endParaRPr lang="en-US" sz="2600" dirty="0" smtClean="0">
              <a:latin typeface="Candara" panose="020E0502030303020204" pitchFamily="34" charset="0"/>
              <a:cs typeface="Arial" pitchFamily="34" charset="0"/>
            </a:endParaRPr>
          </a:p>
          <a:p>
            <a:pPr marL="914400" lvl="1" indent="-457200"/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Human Resource Security</a:t>
            </a:r>
            <a:endParaRPr lang="en-US" sz="28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755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17121</TotalTime>
  <Words>363</Words>
  <Application>Microsoft Office PowerPoint</Application>
  <PresentationFormat>On-screen Show (4:3)</PresentationFormat>
  <Paragraphs>70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  <vt:lpstr>Human Resource Security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Nahil</cp:lastModifiedBy>
  <cp:revision>1363</cp:revision>
  <cp:lastPrinted>2017-07-15T17:14:51Z</cp:lastPrinted>
  <dcterms:modified xsi:type="dcterms:W3CDTF">2017-07-20T06:46:41Z</dcterms:modified>
</cp:coreProperties>
</file>