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62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smtClean="0">
                <a:latin typeface="Candara" panose="020E0502030303020204" pitchFamily="34" charset="0"/>
              </a:rPr>
              <a:t>SBP TECHNOLOGY GOVERNANCE AND RISK MANAGEMENT FRAMEWORK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4288"/>
            <a:ext cx="8122767" cy="475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OBJECTIVES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framework aims to provide enabling regulatory environment for managing risks associated with the acquisition, development, deployment and use of technology and shall serve as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SBP's baseline requirements for all FI(s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).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OBJECTIVES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FI(s) shall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upgrade their systems, controls and procedures to ensure compliance </a:t>
            </a:r>
            <a:r>
              <a:rPr lang="en-US" sz="2600" dirty="0">
                <a:latin typeface="Candara" panose="020E0502030303020204" pitchFamily="34" charset="0"/>
              </a:rPr>
              <a:t>with this framework latest by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June 30, 2018.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8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OBJECTIVES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FI(s) shall assess and conduct a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gap analysis </a:t>
            </a:r>
            <a:r>
              <a:rPr lang="en-US" sz="2600" dirty="0">
                <a:latin typeface="Candara" panose="020E0502030303020204" pitchFamily="34" charset="0"/>
              </a:rPr>
              <a:t>between their current status &amp; this framework and draw a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time-bound action plan to address the gaps and comply </a:t>
            </a:r>
            <a:r>
              <a:rPr lang="en-US" sz="2600" dirty="0">
                <a:latin typeface="Candara" panose="020E0502030303020204" pitchFamily="34" charset="0"/>
              </a:rPr>
              <a:t>with the guidelines in this framework</a:t>
            </a:r>
            <a:endParaRPr lang="en-US" sz="2600" b="1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OVERVIEW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 instructions are focused on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enhancing the proactive and reactive environments</a:t>
            </a:r>
            <a:r>
              <a:rPr lang="en-US" sz="2600" dirty="0">
                <a:latin typeface="Candara" panose="020E0502030303020204" pitchFamily="34" charset="0"/>
              </a:rPr>
              <a:t> in FI(s) to various facets and dimensions of technology including information security, technology operations, audit, business continuity, </a:t>
            </a:r>
            <a:r>
              <a:rPr lang="en-US" sz="2600" dirty="0" smtClean="0">
                <a:latin typeface="Candara" panose="020E0502030303020204" pitchFamily="34" charset="0"/>
              </a:rPr>
              <a:t>…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1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OVERVIEW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…project/performance </a:t>
            </a:r>
            <a:r>
              <a:rPr lang="en-US" sz="2600" dirty="0">
                <a:latin typeface="Candara" panose="020E0502030303020204" pitchFamily="34" charset="0"/>
              </a:rPr>
              <a:t>management and related domains (</a:t>
            </a:r>
            <a:r>
              <a:rPr lang="en-US" sz="2600" dirty="0" err="1">
                <a:latin typeface="Candara" panose="020E0502030303020204" pitchFamily="34" charset="0"/>
              </a:rPr>
              <a:t>pg</a:t>
            </a:r>
            <a:r>
              <a:rPr lang="en-US" sz="2600" dirty="0">
                <a:latin typeface="Candara" panose="020E0502030303020204" pitchFamily="34" charset="0"/>
              </a:rPr>
              <a:t> 5)</a:t>
            </a:r>
          </a:p>
          <a:p>
            <a:r>
              <a:rPr lang="en-US" sz="2600" dirty="0">
                <a:latin typeface="Candara" panose="020E0502030303020204" pitchFamily="34" charset="0"/>
              </a:rPr>
              <a:t>FI(s) shall adopt an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integrated risk management approach to identify, measure, monitor and control technology risks</a:t>
            </a:r>
            <a:r>
              <a:rPr lang="en-US" sz="2600" dirty="0">
                <a:latin typeface="Candara" panose="020E0502030303020204" pitchFamily="34" charset="0"/>
              </a:rPr>
              <a:t> (page 5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6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OVERVIEW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Framework consists of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6 domains and 35 sub-domains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Overall the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Framework is a combination of COBIT, ITIL, and ISO27001:2013 (ISMS)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Implementation Mechanism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lphaLcPeriod"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Gap analysis</a:t>
            </a:r>
          </a:p>
          <a:p>
            <a:pPr marL="514350" indent="-514350">
              <a:buAutoNum type="alphaLcPeriod"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Documentation</a:t>
            </a:r>
          </a:p>
          <a:p>
            <a:pPr marL="514350" indent="-514350">
              <a:buAutoNum type="alphaLcPeriod"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Implementation</a:t>
            </a:r>
          </a:p>
          <a:p>
            <a:pPr marL="514350" indent="-514350">
              <a:buAutoNum type="alphaLcPeriod"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SBP CIRC. # 5, TECHNOLOGY GOVERNANCE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528" y="59094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17678</TotalTime>
  <Words>304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SBP CIRC. # 5, TECHNOLOGY GOVERNANCE FRAMEWORK</vt:lpstr>
      <vt:lpstr>SBP CIRC. # 5, TECHNOLOGY GOVERNANCE FRAMEWORK</vt:lpstr>
      <vt:lpstr>SBP CIRC. # 5, TECHNOLOGY GOVERNANCE FRAMEWORK</vt:lpstr>
      <vt:lpstr>SBP CIRC. # 5, TECHNOLOGY GOVERNANCE FRAMEWORK</vt:lpstr>
      <vt:lpstr>SBP CIRC. # 5, TECHNOLOGY GOVERNANCE FRAMEWORK</vt:lpstr>
      <vt:lpstr>SBP CIRC. # 5, TECHNOLOGY GOVERNANCE FRAMEWORK</vt:lpstr>
      <vt:lpstr>SBP CIRC. # 5, TECHNOLOGY GOVERNANCE FRAMEWORK</vt:lpstr>
      <vt:lpstr>SBP CIRC. # 5, TECHNOLOGY GOVERNANCE FRAMEWORK</vt:lpstr>
      <vt:lpstr>SBP CIRC. # 5, TECHNOLOGY GOVERNANCE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1280</cp:revision>
  <cp:lastPrinted>2017-07-15T17:14:51Z</cp:lastPrinted>
  <dcterms:modified xsi:type="dcterms:W3CDTF">2018-10-06T08:47:06Z</dcterms:modified>
</cp:coreProperties>
</file>