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4" r:id="rId3"/>
    <p:sldId id="386" r:id="rId4"/>
    <p:sldId id="393" r:id="rId5"/>
    <p:sldId id="388" r:id="rId6"/>
    <p:sldId id="395" r:id="rId7"/>
    <p:sldId id="390" r:id="rId8"/>
    <p:sldId id="391" r:id="rId9"/>
    <p:sldId id="392" r:id="rId10"/>
    <p:sldId id="394" r:id="rId11"/>
    <p:sldId id="3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408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17377"/>
              </p:ext>
            </p:extLst>
          </p:nvPr>
        </p:nvGraphicFramePr>
        <p:xfrm>
          <a:off x="941294" y="1106857"/>
          <a:ext cx="7328647" cy="503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4" imgW="4095813" imgH="4772156" progId="Excel.Sheet.12">
                  <p:embed/>
                </p:oleObj>
              </mc:Choice>
              <mc:Fallback>
                <p:oleObj name="Worksheet" r:id="rId4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1294" y="1106857"/>
                        <a:ext cx="7328647" cy="5038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6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How does CSMM help ?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Offers a proactive, structured, sequential model to implement security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Model is certifiable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Cyber Security Certification Board (CSCB) will certify security status of organizations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642" y="62643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69598"/>
              </p:ext>
            </p:extLst>
          </p:nvPr>
        </p:nvGraphicFramePr>
        <p:xfrm>
          <a:off x="1497161" y="1534316"/>
          <a:ext cx="1400175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4" imgW="1400183" imgH="4772156" progId="Excel.Sheet.12">
                  <p:embed/>
                </p:oleObj>
              </mc:Choice>
              <mc:Fallback>
                <p:oleObj name="Worksheet" r:id="rId4" imgW="140018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7161" y="1534316"/>
                        <a:ext cx="1400175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00148" y="5622316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I. FOUNDATION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772" y="4860300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II. FUNDAMENTALS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1044" y="4098284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III. HARDENED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3316" y="336356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IV. PROTECTED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588" y="261519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V. MONITORED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7860" y="179858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VI. SECURED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Industry </a:t>
            </a:r>
            <a:r>
              <a:rPr lang="en-US" sz="2600" b="1" dirty="0">
                <a:latin typeface="Candara" panose="020E0502030303020204" pitchFamily="34" charset="0"/>
              </a:rPr>
              <a:t>S</a:t>
            </a:r>
            <a:r>
              <a:rPr lang="en-US" sz="2600" b="1" dirty="0" smtClean="0">
                <a:latin typeface="Candara" panose="020E0502030303020204" pitchFamily="34" charset="0"/>
              </a:rPr>
              <a:t>ecurity </a:t>
            </a:r>
            <a:r>
              <a:rPr lang="en-US" sz="2600" b="1" dirty="0">
                <a:latin typeface="Candara" panose="020E0502030303020204" pitchFamily="34" charset="0"/>
              </a:rPr>
              <a:t>C</a:t>
            </a:r>
            <a:r>
              <a:rPr lang="en-US" sz="2600" b="1" dirty="0" smtClean="0">
                <a:latin typeface="Candara" panose="020E0502030303020204" pitchFamily="34" charset="0"/>
              </a:rPr>
              <a:t>hallenges: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Grass-roots security controls have not been implemented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Haphazard, reactive security approach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Not following any structured security architecture or framework</a:t>
            </a: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What challenges does CSMM address ?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5 characteristics of Information Security in Pakistan: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Reactive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Superficial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Box approach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Contention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Governance overkill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How is the local industry coping with security implementation ?</a:t>
            </a:r>
          </a:p>
          <a:p>
            <a:pPr marL="571500" indent="-514350">
              <a:buFont typeface="+mj-lt"/>
              <a:buAutoNum type="alphaLcPeriod"/>
            </a:pPr>
            <a:r>
              <a:rPr lang="en-US" sz="2600" dirty="0" smtClean="0">
                <a:latin typeface="Candara" panose="020E0502030303020204" pitchFamily="34" charset="0"/>
              </a:rPr>
              <a:t>Large organizations</a:t>
            </a:r>
          </a:p>
          <a:p>
            <a:pPr marL="571500" indent="-514350">
              <a:buFont typeface="+mj-lt"/>
              <a:buAutoNum type="alphaLcPeriod"/>
            </a:pPr>
            <a:r>
              <a:rPr lang="en-US" sz="2600" dirty="0" smtClean="0">
                <a:latin typeface="Candara" panose="020E0502030303020204" pitchFamily="34" charset="0"/>
              </a:rPr>
              <a:t>Medium sized organizations</a:t>
            </a:r>
          </a:p>
          <a:p>
            <a:pPr marL="571500" indent="-514350">
              <a:buFont typeface="+mj-lt"/>
              <a:buAutoNum type="alphaLcPeriod"/>
            </a:pPr>
            <a:r>
              <a:rPr lang="en-US" sz="2600" dirty="0" smtClean="0">
                <a:latin typeface="Candara" panose="020E0502030303020204" pitchFamily="34" charset="0"/>
              </a:rPr>
              <a:t>Small organizations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0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46171" y="1318530"/>
            <a:ext cx="3744686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Issues with large organizations: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Missed out on security hardening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Vulnerability management effectively not being done as per Int’l best-practice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Attempting automation or box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Issues with medium sized organizations: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Don’t have sufficient security expertise and knowledge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was never a focus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Have built insecure IT networks just like the large organizations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VM and hardening missing here too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7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Issues with smaller organizations: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Mostly have pirated software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Enterprise antivirus and Microsoft Active Directory (AD) mostly missing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Not enough budget for security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No personnel allocated for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9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The industry status: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Industry lacks a standard &amp; authentic roadmap of how to achieve security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No mechanism to measure or certify </a:t>
            </a:r>
            <a:r>
              <a:rPr lang="en-US" sz="2600" dirty="0" smtClean="0">
                <a:latin typeface="Candara" panose="020E0502030303020204" pitchFamily="34" charset="0"/>
              </a:rPr>
              <a:t>security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Divergent understanding of how security will be achieved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MATURITY MATRIX - OVERVIEW</a:t>
            </a:r>
            <a:endParaRPr lang="en-US" sz="26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8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335</Words>
  <Application>Microsoft Office PowerPoint</Application>
  <PresentationFormat>On-screen Show (4:3)</PresentationFormat>
  <Paragraphs>78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Worksheet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  <vt:lpstr>CYBER SECURITY MATURITY MATRIX -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adeel</cp:lastModifiedBy>
  <cp:revision>1562</cp:revision>
  <cp:lastPrinted>2017-07-15T17:14:51Z</cp:lastPrinted>
  <dcterms:modified xsi:type="dcterms:W3CDTF">2018-12-17T13:38:16Z</dcterms:modified>
</cp:coreProperties>
</file>