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83" r:id="rId2"/>
    <p:sldId id="385" r:id="rId3"/>
    <p:sldId id="386" r:id="rId4"/>
    <p:sldId id="387" r:id="rId5"/>
    <p:sldId id="388" r:id="rId6"/>
    <p:sldId id="389" r:id="rId7"/>
    <p:sldId id="39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52" d="100"/>
          <a:sy n="52" d="100"/>
        </p:scale>
        <p:origin x="173" y="48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In this module we will introduce the Cyber Security Maturity Matrix (CSMM): layer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CSMM -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LAYER 1 - FOUNDATION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73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CSMM -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LAYER 1 - FOUNDATION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388104"/>
              </p:ext>
            </p:extLst>
          </p:nvPr>
        </p:nvGraphicFramePr>
        <p:xfrm>
          <a:off x="628650" y="1466069"/>
          <a:ext cx="4095750" cy="477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Worksheet" r:id="rId5" imgW="4095813" imgH="4772156" progId="Excel.Sheet.12">
                  <p:embed/>
                </p:oleObj>
              </mc:Choice>
              <mc:Fallback>
                <p:oleObj name="Worksheet" r:id="rId5" imgW="4095813" imgH="477215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8650" y="1466069"/>
                        <a:ext cx="4095750" cy="477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015588" y="5567724"/>
            <a:ext cx="2580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ndara" panose="020E0502030303020204" pitchFamily="34" charset="0"/>
              </a:rPr>
              <a:t>I. FOUNDATION</a:t>
            </a:r>
            <a:endParaRPr lang="en-US" sz="2800" b="1" dirty="0">
              <a:latin typeface="Candara" panose="020E0502030303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4212" y="4805708"/>
            <a:ext cx="3160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ndara" panose="020E0502030303020204" pitchFamily="34" charset="0"/>
              </a:rPr>
              <a:t>II. FUNDAMENTALS</a:t>
            </a:r>
            <a:endParaRPr lang="en-US" sz="2800" b="1" dirty="0">
              <a:latin typeface="Candara" panose="020E0502030303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06484" y="4043692"/>
            <a:ext cx="2403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ndara" panose="020E0502030303020204" pitchFamily="34" charset="0"/>
              </a:rPr>
              <a:t>III. HARDENED</a:t>
            </a:r>
            <a:endParaRPr lang="en-US" sz="2800" b="1" dirty="0">
              <a:latin typeface="Candara" panose="020E0502030303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08756" y="3308972"/>
            <a:ext cx="2484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ndara" panose="020E0502030303020204" pitchFamily="34" charset="0"/>
              </a:rPr>
              <a:t>IV. PROTECTED</a:t>
            </a:r>
            <a:endParaRPr lang="en-US" sz="2800" b="1" dirty="0">
              <a:latin typeface="Candara" panose="020E0502030303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11028" y="2560604"/>
            <a:ext cx="2515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ndara" panose="020E0502030303020204" pitchFamily="34" charset="0"/>
              </a:rPr>
              <a:t>V. MONITORED</a:t>
            </a:r>
            <a:endParaRPr lang="en-US" sz="2800" b="1" dirty="0">
              <a:latin typeface="Candara" panose="020E05020303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13300" y="1743996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ndara" panose="020E0502030303020204" pitchFamily="34" charset="0"/>
              </a:rPr>
              <a:t>VI. SECURED</a:t>
            </a:r>
            <a:endParaRPr lang="en-US" sz="2800" b="1" dirty="0">
              <a:latin typeface="Candara" panose="020E05020303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49620" y="5554076"/>
            <a:ext cx="2938785" cy="523220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7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CSMM -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LAYER 1 - FOUNDATION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19665"/>
              </p:ext>
            </p:extLst>
          </p:nvPr>
        </p:nvGraphicFramePr>
        <p:xfrm>
          <a:off x="568411" y="2442747"/>
          <a:ext cx="7680941" cy="144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Worksheet" r:id="rId5" imgW="4095813" imgH="771470" progId="Excel.Sheet.12">
                  <p:embed/>
                </p:oleObj>
              </mc:Choice>
              <mc:Fallback>
                <p:oleObj name="Worksheet" r:id="rId5" imgW="4095813" imgH="7714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8411" y="2442747"/>
                        <a:ext cx="7680941" cy="144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3196" y="1583139"/>
            <a:ext cx="4748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ndara" panose="020E0502030303020204" pitchFamily="34" charset="0"/>
              </a:rPr>
              <a:t>CSMM LAYER 1: FOUNDATION</a:t>
            </a:r>
            <a:endParaRPr lang="en-US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63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b="1" dirty="0" smtClean="0">
                <a:latin typeface="Candara" panose="020E0502030303020204" pitchFamily="34" charset="0"/>
              </a:rPr>
              <a:t>1.1: LICENSED WINDOWS OR OPEN SOURCE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Licensed windows (MS) 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Ubuntu open source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Other numerous open source alternatives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Basic requirement for a secure IT setup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Pirated software infested with malware</a:t>
            </a:r>
          </a:p>
          <a:p>
            <a:pPr marL="514350" indent="-457200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CSMM -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LAYER 1 - FOUNDATION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527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b="1" dirty="0" smtClean="0">
                <a:latin typeface="Candara" panose="020E0502030303020204" pitchFamily="34" charset="0"/>
              </a:rPr>
              <a:t>1.2: LICENSED ENTERPRISE ANTI-VIRUS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Users usually do not update their AV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Visibility dashboard, &amp; central </a:t>
            </a:r>
            <a:r>
              <a:rPr lang="en-US" sz="2600" dirty="0" err="1" smtClean="0">
                <a:latin typeface="Candara" panose="020E0502030303020204" pitchFamily="34" charset="0"/>
              </a:rPr>
              <a:t>mngmt</a:t>
            </a:r>
            <a:r>
              <a:rPr lang="en-US" sz="2600" dirty="0" smtClean="0">
                <a:latin typeface="Candara" panose="020E0502030303020204" pitchFamily="34" charset="0"/>
              </a:rPr>
              <a:t> </a:t>
            </a:r>
            <a:r>
              <a:rPr lang="en-US" sz="2600" dirty="0" err="1" smtClean="0">
                <a:latin typeface="Candara" panose="020E0502030303020204" pitchFamily="34" charset="0"/>
              </a:rPr>
              <a:t>reqd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Consistent </a:t>
            </a:r>
            <a:r>
              <a:rPr lang="en-US" sz="2600" dirty="0" err="1" smtClean="0">
                <a:latin typeface="Candara" panose="020E0502030303020204" pitchFamily="34" charset="0"/>
              </a:rPr>
              <a:t>mngmt</a:t>
            </a:r>
            <a:r>
              <a:rPr lang="en-US" sz="2600" dirty="0" smtClean="0">
                <a:latin typeface="Candara" panose="020E0502030303020204" pitchFamily="34" charset="0"/>
              </a:rPr>
              <a:t> of hundreds or thousands of anti-virus agents 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Many anti-virus agents are out-of</a:t>
            </a:r>
            <a:r>
              <a:rPr lang="en-US" sz="2600" dirty="0">
                <a:latin typeface="Candara" panose="020E0502030303020204" pitchFamily="34" charset="0"/>
              </a:rPr>
              <a:t>-</a:t>
            </a:r>
            <a:r>
              <a:rPr lang="en-US" sz="2600" dirty="0" smtClean="0">
                <a:latin typeface="Candara" panose="020E0502030303020204" pitchFamily="34" charset="0"/>
              </a:rPr>
              <a:t>synch with the update-server</a:t>
            </a:r>
          </a:p>
          <a:p>
            <a:pPr marL="57150" indent="0">
              <a:buNone/>
            </a:pPr>
            <a:endParaRPr lang="en-US" sz="2600" dirty="0" smtClean="0">
              <a:latin typeface="Candara" panose="020E0502030303020204" pitchFamily="34" charset="0"/>
            </a:endParaRPr>
          </a:p>
          <a:p>
            <a:pPr marL="514350" indent="-457200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CSMM -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LAYER 1 - FOUNDATION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988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b="1" dirty="0" smtClean="0">
                <a:latin typeface="Candara" panose="020E0502030303020204" pitchFamily="34" charset="0"/>
              </a:rPr>
              <a:t>1.3: ACTIVE DIRECTORY (AD)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Active Directory (AD) is essential not only to regulate account management (authentication and authorization) but also to enforce and manage security controls</a:t>
            </a:r>
          </a:p>
          <a:p>
            <a:pPr marL="514350" indent="-457200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CSMM -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LAYER 1 - FOUNDATION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558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b="1" dirty="0" smtClean="0">
                <a:latin typeface="Candara" panose="020E0502030303020204" pitchFamily="34" charset="0"/>
              </a:rPr>
              <a:t>1.4: Edge FW With Filtering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Forms first line of perimeter defense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Filtering of incoming and outgoing traffic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DMZ for hosted services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Policy enforcement for security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CSMM -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LAYER 1 - FOUNDATION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6346" y="588218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55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18443</TotalTime>
  <Words>223</Words>
  <Application>Microsoft Office PowerPoint</Application>
  <PresentationFormat>On-screen Show (4:3)</PresentationFormat>
  <Paragraphs>48</Paragraphs>
  <Slides>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Candara</vt:lpstr>
      <vt:lpstr>Office Theme</vt:lpstr>
      <vt:lpstr>Worksheet</vt:lpstr>
      <vt:lpstr>CSMM - LAYER 1 - FOUNDATION</vt:lpstr>
      <vt:lpstr>CSMM - LAYER 1 - FOUNDATION</vt:lpstr>
      <vt:lpstr>CSMM - LAYER 1 - FOUNDATION</vt:lpstr>
      <vt:lpstr>CSMM - LAYER 1 - FOUNDATION</vt:lpstr>
      <vt:lpstr>CSMM - LAYER 1 - FOUNDATION</vt:lpstr>
      <vt:lpstr>CSMM - LAYER 1 - FOUNDATION</vt:lpstr>
      <vt:lpstr>CSMM - LAYER 1 - FOUNDATION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adeel</cp:lastModifiedBy>
  <cp:revision>1571</cp:revision>
  <cp:lastPrinted>2017-07-15T17:14:51Z</cp:lastPrinted>
  <dcterms:modified xsi:type="dcterms:W3CDTF">2018-12-17T13:12:28Z</dcterms:modified>
</cp:coreProperties>
</file>