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5" r:id="rId3"/>
    <p:sldId id="386" r:id="rId4"/>
    <p:sldId id="387" r:id="rId5"/>
    <p:sldId id="388" r:id="rId6"/>
    <p:sldId id="389" r:id="rId7"/>
    <p:sldId id="3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408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this module we will introduce the Cyber Security Maturity Matrix (CSMM</a:t>
            </a:r>
            <a:r>
              <a:rPr lang="en-US" sz="2600" dirty="0" smtClean="0">
                <a:latin typeface="Candara" panose="020E0502030303020204" pitchFamily="34" charset="0"/>
              </a:rPr>
              <a:t>), layer 2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02480"/>
              </p:ext>
            </p:extLst>
          </p:nvPr>
        </p:nvGraphicFramePr>
        <p:xfrm>
          <a:off x="628650" y="1480817"/>
          <a:ext cx="409575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Worksheet" r:id="rId5" imgW="4095813" imgH="4772156" progId="Excel.Sheet.12">
                  <p:embed/>
                </p:oleObj>
              </mc:Choice>
              <mc:Fallback>
                <p:oleObj name="Worksheet" r:id="rId5" imgW="409581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480817"/>
                        <a:ext cx="409575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5588" y="5567724"/>
            <a:ext cx="25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I. FOUNDATION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212" y="4805708"/>
            <a:ext cx="316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II. FUNDAMENTALS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6484" y="4043692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III. HARDENED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756" y="3308972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IV. PROTECTED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1028" y="256060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V. MONITORED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3300" y="1743996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VI. SECURED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4212" y="4805708"/>
            <a:ext cx="3160673" cy="52322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348" y="1583139"/>
            <a:ext cx="5269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CSMM LAYER 2: FUNDAMENTALS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349448"/>
              </p:ext>
            </p:extLst>
          </p:nvPr>
        </p:nvGraphicFramePr>
        <p:xfrm>
          <a:off x="718701" y="2306259"/>
          <a:ext cx="7643634" cy="201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Worksheet" r:id="rId5" imgW="4095813" imgH="771470" progId="Excel.Sheet.12">
                  <p:embed/>
                </p:oleObj>
              </mc:Choice>
              <mc:Fallback>
                <p:oleObj name="Worksheet" r:id="rId5" imgW="4095813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701" y="2306259"/>
                        <a:ext cx="7643634" cy="2015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6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>
                <a:latin typeface="Candara" panose="020E0502030303020204" pitchFamily="34" charset="0"/>
              </a:rPr>
              <a:t>2</a:t>
            </a:r>
            <a:r>
              <a:rPr lang="en-US" sz="2600" b="1" dirty="0" smtClean="0">
                <a:latin typeface="Candara" panose="020E0502030303020204" pitchFamily="34" charset="0"/>
              </a:rPr>
              <a:t>.1: LICENSED OR OPEN SOURCE VM TOOL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Vulnerability management or patch management is a foundational layer of security practice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Open source: OpenVAS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Licensed: </a:t>
            </a:r>
            <a:r>
              <a:rPr lang="en-US" sz="2600" b="1" dirty="0" err="1" smtClean="0">
                <a:latin typeface="Candara" panose="020E0502030303020204" pitchFamily="34" charset="0"/>
              </a:rPr>
              <a:t>Qualys</a:t>
            </a:r>
            <a:r>
              <a:rPr lang="en-US" sz="2600" b="1" dirty="0" smtClean="0">
                <a:latin typeface="Candara" panose="020E0502030303020204" pitchFamily="34" charset="0"/>
              </a:rPr>
              <a:t>, </a:t>
            </a:r>
            <a:r>
              <a:rPr lang="en-US" sz="2600" dirty="0" smtClean="0">
                <a:latin typeface="Candara" panose="020E0502030303020204" pitchFamily="34" charset="0"/>
              </a:rPr>
              <a:t>Nessus, Rapid7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>
                <a:latin typeface="Candara" panose="020E0502030303020204" pitchFamily="34" charset="0"/>
              </a:rPr>
              <a:t>2</a:t>
            </a:r>
            <a:r>
              <a:rPr lang="en-US" sz="2600" b="1" dirty="0" smtClean="0">
                <a:latin typeface="Candara" panose="020E0502030303020204" pitchFamily="34" charset="0"/>
              </a:rPr>
              <a:t>.2: MIN QUARTERLY CREDENTIAL BASED VM CYCLE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For those organizations that have not conducted VM practice before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International best-practice is weekly VM cycle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8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2.3: Edge NGN FW With Web, Email, Anti-malware Filtering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Typical NGN FW: Fortinet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Features: VPNs, web filtering, email anti-spam filtering, Antivirus, anti-malware, application visibility &amp; control, access-lists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1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2.4. Network Segmentation With VLANs by Dept./Service &amp; DMZ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Network segmentation helps create separate broadcast domains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Separate policies and filtering possible for each separate VLAN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Helps manage traffic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Segregates traffic into traffic-types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2 - FUNDAMENTALS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6221" y="61551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18471</TotalTime>
  <Words>224</Words>
  <Application>Microsoft Office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Worksheet</vt:lpstr>
      <vt:lpstr>CSMM - Layer 2 - Fundamentals</vt:lpstr>
      <vt:lpstr>CSMM - Layer 2 - Fundamentals</vt:lpstr>
      <vt:lpstr>CSMM - LAYER 2 - FUNDAMENTALS</vt:lpstr>
      <vt:lpstr>CSMM - LAYER 2 - FUNDAMENTALS</vt:lpstr>
      <vt:lpstr>CSMM - LAYER 2 - FUNDAMENTALS</vt:lpstr>
      <vt:lpstr>CSMM - LAYER 2 - FUNDAMENTALS</vt:lpstr>
      <vt:lpstr>CSMM - LAYER 2 - FUNDAMENTALS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adeel</cp:lastModifiedBy>
  <cp:revision>1582</cp:revision>
  <cp:lastPrinted>2017-07-15T17:14:51Z</cp:lastPrinted>
  <dcterms:modified xsi:type="dcterms:W3CDTF">2018-12-17T14:03:12Z</dcterms:modified>
</cp:coreProperties>
</file>