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83" r:id="rId2"/>
    <p:sldId id="385" r:id="rId3"/>
    <p:sldId id="386" r:id="rId4"/>
    <p:sldId id="387" r:id="rId5"/>
    <p:sldId id="388" r:id="rId6"/>
    <p:sldId id="389" r:id="rId7"/>
    <p:sldId id="39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7326" autoAdjust="0"/>
    <p:restoredTop sz="94660"/>
  </p:normalViewPr>
  <p:slideViewPr>
    <p:cSldViewPr snapToGrid="0">
      <p:cViewPr varScale="1">
        <p:scale>
          <a:sx n="52" d="100"/>
          <a:sy n="52" d="100"/>
        </p:scale>
        <p:origin x="173" y="48"/>
      </p:cViewPr>
      <p:guideLst>
        <p:guide orient="horz" pos="816"/>
        <p:guide pos="2976"/>
        <p:guide pos="288"/>
        <p:guide orient="horz" pos="144"/>
        <p:guide orient="horz" pos="8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12/17/2018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12/17/2018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12/17/2018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package" Target="../embeddings/Microsoft_Excel_Worksheet1.xlsx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5" Type="http://schemas.openxmlformats.org/officeDocument/2006/relationships/package" Target="../embeddings/Microsoft_Excel_Worksheet2.xlsx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In this module we will introduce the Cyber Security Maturity Matrix (CSMM), layer 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CSMM - LAYER 3: HARDENED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737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CSMM - LAYER 3: HARDENED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9388104"/>
              </p:ext>
            </p:extLst>
          </p:nvPr>
        </p:nvGraphicFramePr>
        <p:xfrm>
          <a:off x="628650" y="1466069"/>
          <a:ext cx="4095750" cy="477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" name="Worksheet" r:id="rId5" imgW="4095813" imgH="4772156" progId="Excel.Sheet.12">
                  <p:embed/>
                </p:oleObj>
              </mc:Choice>
              <mc:Fallback>
                <p:oleObj name="Worksheet" r:id="rId5" imgW="4095813" imgH="477215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8650" y="1466069"/>
                        <a:ext cx="4095750" cy="4772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015588" y="5567724"/>
            <a:ext cx="2580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andara" panose="020E0502030303020204" pitchFamily="34" charset="0"/>
              </a:rPr>
              <a:t>I. FOUNDATION</a:t>
            </a:r>
            <a:endParaRPr lang="en-US" sz="2800" b="1" dirty="0">
              <a:latin typeface="Candara" panose="020E0502030303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04212" y="4805708"/>
            <a:ext cx="31606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andara" panose="020E0502030303020204" pitchFamily="34" charset="0"/>
              </a:rPr>
              <a:t>II. FUNDAMENTALS</a:t>
            </a:r>
            <a:endParaRPr lang="en-US" sz="2800" b="1" dirty="0">
              <a:latin typeface="Candara" panose="020E0502030303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06484" y="4043692"/>
            <a:ext cx="2403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andara" panose="020E0502030303020204" pitchFamily="34" charset="0"/>
              </a:rPr>
              <a:t>III. HARDENED</a:t>
            </a:r>
            <a:endParaRPr lang="en-US" sz="2800" b="1" dirty="0">
              <a:latin typeface="Candara" panose="020E0502030303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08756" y="3308972"/>
            <a:ext cx="2484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andara" panose="020E0502030303020204" pitchFamily="34" charset="0"/>
              </a:rPr>
              <a:t>IV. PROTECTED</a:t>
            </a:r>
            <a:endParaRPr lang="en-US" sz="2800" b="1" dirty="0">
              <a:latin typeface="Candara" panose="020E0502030303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11028" y="2560604"/>
            <a:ext cx="2515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andara" panose="020E0502030303020204" pitchFamily="34" charset="0"/>
              </a:rPr>
              <a:t>V. MONITORED</a:t>
            </a:r>
            <a:endParaRPr lang="en-US" sz="2800" b="1" dirty="0">
              <a:latin typeface="Candara" panose="020E05020303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13300" y="1743996"/>
            <a:ext cx="2101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andara" panose="020E0502030303020204" pitchFamily="34" charset="0"/>
              </a:rPr>
              <a:t>VI. SECURED</a:t>
            </a:r>
            <a:endParaRPr lang="en-US" sz="2800" b="1" dirty="0">
              <a:latin typeface="Candara" panose="020E0502030303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04212" y="4043692"/>
            <a:ext cx="2489520" cy="523220"/>
          </a:xfrm>
          <a:prstGeom prst="rect">
            <a:avLst/>
          </a:prstGeom>
          <a:noFill/>
          <a:effectLst>
            <a:glow rad="1397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77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CSMM - LAYER 3: HARDENED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3196" y="1583139"/>
            <a:ext cx="4422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ndara" panose="020E0502030303020204" pitchFamily="34" charset="0"/>
              </a:rPr>
              <a:t>CSMM LAYER 3: HARDENED</a:t>
            </a:r>
            <a:endParaRPr lang="en-US" sz="2800" dirty="0">
              <a:latin typeface="Candara" panose="020E0502030303020204" pitchFamily="34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2888157"/>
              </p:ext>
            </p:extLst>
          </p:nvPr>
        </p:nvGraphicFramePr>
        <p:xfrm>
          <a:off x="753406" y="2347189"/>
          <a:ext cx="7680941" cy="144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Worksheet" r:id="rId5" imgW="4095813" imgH="771470" progId="Excel.Sheet.12">
                  <p:embed/>
                </p:oleObj>
              </mc:Choice>
              <mc:Fallback>
                <p:oleObj name="Worksheet" r:id="rId5" imgW="4095813" imgH="77147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3406" y="2347189"/>
                        <a:ext cx="7680941" cy="1446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663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sz="2600" b="1" dirty="0" smtClean="0">
                <a:latin typeface="Candara" panose="020E0502030303020204" pitchFamily="34" charset="0"/>
              </a:rPr>
              <a:t>3.1: Minimum Monthly Credential Based VM Scan</a:t>
            </a:r>
          </a:p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Now moved to monthly scan from quarterly scan</a:t>
            </a:r>
          </a:p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Credential based scan from non-credential scan</a:t>
            </a:r>
          </a:p>
          <a:p>
            <a:pPr marL="514350" indent="-457200"/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CSMM - LAYER 3: HARDENED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527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sz="2600" b="1" dirty="0" smtClean="0">
                <a:latin typeface="Candara" panose="020E0502030303020204" pitchFamily="34" charset="0"/>
              </a:rPr>
              <a:t>3.2: CIS BENCHMARKS HARDENING OF ALL IT ASSETS</a:t>
            </a:r>
          </a:p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Hardening covered in detail in this course</a:t>
            </a:r>
          </a:p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Planning, pilot, production implementation</a:t>
            </a:r>
          </a:p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Usually takes 6-8 months depending upon size of organization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CSMM - LAYER 3: HARDENED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958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51073" cy="4980233"/>
          </a:xfrm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sz="2600" b="1" dirty="0" smtClean="0">
                <a:latin typeface="Candara" panose="020E0502030303020204" pitchFamily="34" charset="0"/>
              </a:rPr>
              <a:t>3.3: NGN FW At Datacenter Entry Point With Filtering</a:t>
            </a:r>
          </a:p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Filtering and malware protection at datacenter entry point often ignored</a:t>
            </a:r>
          </a:p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All traffic including internal user traffic entering or exiting data center needs to be filtered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CSMM - LAYER 3: HARDENED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030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sz="2600" b="1" dirty="0" smtClean="0">
                <a:latin typeface="Candara" panose="020E0502030303020204" pitchFamily="34" charset="0"/>
              </a:rPr>
              <a:t>3.4: Software Security Hardening Program</a:t>
            </a:r>
          </a:p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Software security program needs to be developed</a:t>
            </a:r>
          </a:p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Software security hardening: controls identification, pilot controls implementation, validation, testing, change </a:t>
            </a:r>
            <a:r>
              <a:rPr lang="en-US" sz="2600" dirty="0" err="1" smtClean="0">
                <a:latin typeface="Candara" panose="020E0502030303020204" pitchFamily="34" charset="0"/>
              </a:rPr>
              <a:t>mngmt</a:t>
            </a:r>
            <a:r>
              <a:rPr lang="en-US" sz="2600" dirty="0" smtClean="0">
                <a:latin typeface="Candara" panose="020E0502030303020204" pitchFamily="34" charset="0"/>
              </a:rPr>
              <a:t>, PROD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CSMM - LAYER 3: HARDENED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88358" y="5991367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END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82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18492</TotalTime>
  <Words>216</Words>
  <Application>Microsoft Office PowerPoint</Application>
  <PresentationFormat>On-screen Show (4:3)</PresentationFormat>
  <Paragraphs>43</Paragraphs>
  <Slides>7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Candara</vt:lpstr>
      <vt:lpstr>Office Theme</vt:lpstr>
      <vt:lpstr>Worksheet</vt:lpstr>
      <vt:lpstr>CSMM - LAYER 3: HARDENED</vt:lpstr>
      <vt:lpstr>CSMM - LAYER 3: HARDENED</vt:lpstr>
      <vt:lpstr>CSMM - LAYER 3: HARDENED</vt:lpstr>
      <vt:lpstr>CSMM - LAYER 3: HARDENED</vt:lpstr>
      <vt:lpstr>CSMM - LAYER 3: HARDENED</vt:lpstr>
      <vt:lpstr>CSMM - LAYER 3: HARDENED</vt:lpstr>
      <vt:lpstr>CSMM - LAYER 3: HARDENED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adeel</cp:lastModifiedBy>
  <cp:revision>1586</cp:revision>
  <cp:lastPrinted>2017-07-15T17:14:51Z</cp:lastPrinted>
  <dcterms:modified xsi:type="dcterms:W3CDTF">2018-12-17T13:12:58Z</dcterms:modified>
</cp:coreProperties>
</file>