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383" r:id="rId2"/>
    <p:sldId id="385" r:id="rId3"/>
    <p:sldId id="386" r:id="rId4"/>
    <p:sldId id="387" r:id="rId5"/>
    <p:sldId id="388" r:id="rId6"/>
    <p:sldId id="389" r:id="rId7"/>
    <p:sldId id="390" r:id="rId8"/>
    <p:sldId id="391" r:id="rId9"/>
    <p:sldId id="39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70" d="100"/>
          <a:sy n="70" d="100"/>
        </p:scale>
        <p:origin x="-1068" y="-96"/>
      </p:cViewPr>
      <p:guideLst>
        <p:guide orient="horz" pos="809"/>
        <p:guide orient="horz" pos="144"/>
        <p:guide pos="2976"/>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12/17/2018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12/17/2018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12/17/2018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package" Target="../embeddings/Microsoft_Excel_Worksheet2.xlsx"/><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hyperlink" Target="http://www.redwolfsecurity.co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cybersponse.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14350" indent="-457200"/>
            <a:r>
              <a:rPr lang="en-US" sz="2600" dirty="0" smtClean="0">
                <a:latin typeface="Candara" panose="020E0502030303020204" pitchFamily="34" charset="0"/>
              </a:rPr>
              <a:t>In this module we will introduce the Cyber Security Maturity Matrix (CSMM), layer 6</a:t>
            </a:r>
          </a:p>
        </p:txBody>
      </p:sp>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smtClean="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669388104"/>
              </p:ext>
            </p:extLst>
          </p:nvPr>
        </p:nvGraphicFramePr>
        <p:xfrm>
          <a:off x="628650" y="1466069"/>
          <a:ext cx="4095750" cy="4772025"/>
        </p:xfrm>
        <a:graphic>
          <a:graphicData uri="http://schemas.openxmlformats.org/presentationml/2006/ole">
            <mc:AlternateContent xmlns:mc="http://schemas.openxmlformats.org/markup-compatibility/2006">
              <mc:Choice xmlns:v="urn:schemas-microsoft-com:vml" Requires="v">
                <p:oleObj spid="_x0000_s2136" name="Worksheet" r:id="rId5" imgW="4095813" imgH="4772156" progId="Excel.Sheet.12">
                  <p:embed/>
                </p:oleObj>
              </mc:Choice>
              <mc:Fallback>
                <p:oleObj name="Worksheet" r:id="rId5" imgW="4095813" imgH="4772156" progId="Excel.Sheet.12">
                  <p:embed/>
                  <p:pic>
                    <p:nvPicPr>
                      <p:cNvPr id="0" name=""/>
                      <p:cNvPicPr/>
                      <p:nvPr/>
                    </p:nvPicPr>
                    <p:blipFill>
                      <a:blip r:embed="rId6"/>
                      <a:stretch>
                        <a:fillRect/>
                      </a:stretch>
                    </p:blipFill>
                    <p:spPr>
                      <a:xfrm>
                        <a:off x="628650" y="1466069"/>
                        <a:ext cx="4095750" cy="4772025"/>
                      </a:xfrm>
                      <a:prstGeom prst="rect">
                        <a:avLst/>
                      </a:prstGeom>
                    </p:spPr>
                  </p:pic>
                </p:oleObj>
              </mc:Fallback>
            </mc:AlternateContent>
          </a:graphicData>
        </a:graphic>
      </p:graphicFrame>
      <p:sp>
        <p:nvSpPr>
          <p:cNvPr id="19" name="TextBox 18"/>
          <p:cNvSpPr txBox="1"/>
          <p:nvPr/>
        </p:nvSpPr>
        <p:spPr>
          <a:xfrm>
            <a:off x="5015588" y="5567724"/>
            <a:ext cx="2580578" cy="523220"/>
          </a:xfrm>
          <a:prstGeom prst="rect">
            <a:avLst/>
          </a:prstGeom>
          <a:noFill/>
        </p:spPr>
        <p:txBody>
          <a:bodyPr wrap="none" rtlCol="0">
            <a:spAutoFit/>
          </a:bodyPr>
          <a:lstStyle/>
          <a:p>
            <a:r>
              <a:rPr lang="en-US" sz="2800" b="1" dirty="0" smtClean="0">
                <a:latin typeface="Candara" panose="020E0502030303020204" pitchFamily="34" charset="0"/>
              </a:rPr>
              <a:t>I. FOUNDATION</a:t>
            </a:r>
            <a:endParaRPr lang="en-US" sz="2800" b="1" dirty="0">
              <a:latin typeface="Candara" panose="020E0502030303020204" pitchFamily="34" charset="0"/>
            </a:endParaRPr>
          </a:p>
        </p:txBody>
      </p:sp>
      <p:sp>
        <p:nvSpPr>
          <p:cNvPr id="20" name="TextBox 19"/>
          <p:cNvSpPr txBox="1"/>
          <p:nvPr/>
        </p:nvSpPr>
        <p:spPr>
          <a:xfrm>
            <a:off x="5004212" y="4805708"/>
            <a:ext cx="3160673" cy="523220"/>
          </a:xfrm>
          <a:prstGeom prst="rect">
            <a:avLst/>
          </a:prstGeom>
          <a:noFill/>
        </p:spPr>
        <p:txBody>
          <a:bodyPr wrap="none" rtlCol="0">
            <a:spAutoFit/>
          </a:bodyPr>
          <a:lstStyle/>
          <a:p>
            <a:r>
              <a:rPr lang="en-US" sz="2800" b="1" dirty="0" smtClean="0">
                <a:latin typeface="Candara" panose="020E0502030303020204" pitchFamily="34" charset="0"/>
              </a:rPr>
              <a:t>II. FUNDAMENTALS</a:t>
            </a:r>
            <a:endParaRPr lang="en-US" sz="2800" b="1" dirty="0">
              <a:latin typeface="Candara" panose="020E0502030303020204" pitchFamily="34" charset="0"/>
            </a:endParaRPr>
          </a:p>
        </p:txBody>
      </p:sp>
      <p:sp>
        <p:nvSpPr>
          <p:cNvPr id="21" name="TextBox 20"/>
          <p:cNvSpPr txBox="1"/>
          <p:nvPr/>
        </p:nvSpPr>
        <p:spPr>
          <a:xfrm>
            <a:off x="5006484" y="4043692"/>
            <a:ext cx="2403222" cy="523220"/>
          </a:xfrm>
          <a:prstGeom prst="rect">
            <a:avLst/>
          </a:prstGeom>
          <a:noFill/>
        </p:spPr>
        <p:txBody>
          <a:bodyPr wrap="none" rtlCol="0">
            <a:spAutoFit/>
          </a:bodyPr>
          <a:lstStyle/>
          <a:p>
            <a:r>
              <a:rPr lang="en-US" sz="2800" b="1" dirty="0" smtClean="0">
                <a:latin typeface="Candara" panose="020E0502030303020204" pitchFamily="34" charset="0"/>
              </a:rPr>
              <a:t>III. HARDENED</a:t>
            </a:r>
            <a:endParaRPr lang="en-US" sz="2800" b="1" dirty="0">
              <a:latin typeface="Candara" panose="020E0502030303020204" pitchFamily="34" charset="0"/>
            </a:endParaRPr>
          </a:p>
        </p:txBody>
      </p:sp>
      <p:sp>
        <p:nvSpPr>
          <p:cNvPr id="22" name="TextBox 21"/>
          <p:cNvSpPr txBox="1"/>
          <p:nvPr/>
        </p:nvSpPr>
        <p:spPr>
          <a:xfrm>
            <a:off x="5008756" y="3308972"/>
            <a:ext cx="2484976" cy="523220"/>
          </a:xfrm>
          <a:prstGeom prst="rect">
            <a:avLst/>
          </a:prstGeom>
          <a:noFill/>
        </p:spPr>
        <p:txBody>
          <a:bodyPr wrap="none" rtlCol="0">
            <a:spAutoFit/>
          </a:bodyPr>
          <a:lstStyle/>
          <a:p>
            <a:r>
              <a:rPr lang="en-US" sz="2800" b="1" dirty="0" smtClean="0">
                <a:latin typeface="Candara" panose="020E0502030303020204" pitchFamily="34" charset="0"/>
              </a:rPr>
              <a:t>IV. PROTECTED</a:t>
            </a:r>
            <a:endParaRPr lang="en-US" sz="2800" b="1" dirty="0">
              <a:latin typeface="Candara" panose="020E0502030303020204" pitchFamily="34" charset="0"/>
            </a:endParaRPr>
          </a:p>
        </p:txBody>
      </p:sp>
      <p:sp>
        <p:nvSpPr>
          <p:cNvPr id="23" name="TextBox 22"/>
          <p:cNvSpPr txBox="1"/>
          <p:nvPr/>
        </p:nvSpPr>
        <p:spPr>
          <a:xfrm>
            <a:off x="5011028" y="2560604"/>
            <a:ext cx="2515432" cy="523220"/>
          </a:xfrm>
          <a:prstGeom prst="rect">
            <a:avLst/>
          </a:prstGeom>
          <a:noFill/>
        </p:spPr>
        <p:txBody>
          <a:bodyPr wrap="none" rtlCol="0">
            <a:spAutoFit/>
          </a:bodyPr>
          <a:lstStyle/>
          <a:p>
            <a:r>
              <a:rPr lang="en-US" sz="2800" b="1" dirty="0" smtClean="0">
                <a:latin typeface="Candara" panose="020E0502030303020204" pitchFamily="34" charset="0"/>
              </a:rPr>
              <a:t>V. MONITORED</a:t>
            </a:r>
            <a:endParaRPr lang="en-US" sz="2800" b="1" dirty="0">
              <a:latin typeface="Candara" panose="020E0502030303020204" pitchFamily="34" charset="0"/>
            </a:endParaRPr>
          </a:p>
        </p:txBody>
      </p:sp>
      <p:sp>
        <p:nvSpPr>
          <p:cNvPr id="24" name="TextBox 23"/>
          <p:cNvSpPr txBox="1"/>
          <p:nvPr/>
        </p:nvSpPr>
        <p:spPr>
          <a:xfrm>
            <a:off x="5013300" y="1743996"/>
            <a:ext cx="2101857" cy="523220"/>
          </a:xfrm>
          <a:prstGeom prst="rect">
            <a:avLst/>
          </a:prstGeom>
          <a:noFill/>
        </p:spPr>
        <p:txBody>
          <a:bodyPr wrap="none" rtlCol="0">
            <a:spAutoFit/>
          </a:bodyPr>
          <a:lstStyle/>
          <a:p>
            <a:r>
              <a:rPr lang="en-US" sz="2800" b="1" dirty="0" smtClean="0">
                <a:latin typeface="Candara" panose="020E0502030303020204" pitchFamily="34" charset="0"/>
              </a:rPr>
              <a:t>VI. SECURED</a:t>
            </a:r>
            <a:endParaRPr lang="en-US" sz="2800" b="1" dirty="0">
              <a:latin typeface="Candara" panose="020E0502030303020204" pitchFamily="34" charset="0"/>
            </a:endParaRPr>
          </a:p>
        </p:txBody>
      </p:sp>
      <p:sp>
        <p:nvSpPr>
          <p:cNvPr id="4" name="Rectangle 3"/>
          <p:cNvSpPr/>
          <p:nvPr/>
        </p:nvSpPr>
        <p:spPr>
          <a:xfrm>
            <a:off x="5004212" y="1743996"/>
            <a:ext cx="2405494" cy="523220"/>
          </a:xfrm>
          <a:prstGeom prst="rect">
            <a:avLst/>
          </a:prstGeom>
          <a:noFill/>
          <a:effectLst>
            <a:glow rad="139700">
              <a:schemeClr val="accent5">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775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
        <p:nvSpPr>
          <p:cNvPr id="5" name="TextBox 4"/>
          <p:cNvSpPr txBox="1"/>
          <p:nvPr/>
        </p:nvSpPr>
        <p:spPr>
          <a:xfrm>
            <a:off x="573196" y="1583139"/>
            <a:ext cx="4145109" cy="523220"/>
          </a:xfrm>
          <a:prstGeom prst="rect">
            <a:avLst/>
          </a:prstGeom>
          <a:noFill/>
        </p:spPr>
        <p:txBody>
          <a:bodyPr wrap="none" rtlCol="0">
            <a:spAutoFit/>
          </a:bodyPr>
          <a:lstStyle/>
          <a:p>
            <a:r>
              <a:rPr lang="en-US" sz="2800" dirty="0" smtClean="0">
                <a:latin typeface="Candara" panose="020E0502030303020204" pitchFamily="34" charset="0"/>
              </a:rPr>
              <a:t>CSMM LAYER 6: SECURED</a:t>
            </a:r>
            <a:endParaRPr lang="en-US" sz="2800" dirty="0">
              <a:latin typeface="Candara" panose="020E0502030303020204" pitchFamily="34"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684962627"/>
              </p:ext>
            </p:extLst>
          </p:nvPr>
        </p:nvGraphicFramePr>
        <p:xfrm>
          <a:off x="573196" y="2292611"/>
          <a:ext cx="7898298" cy="1487819"/>
        </p:xfrm>
        <a:graphic>
          <a:graphicData uri="http://schemas.openxmlformats.org/presentationml/2006/ole">
            <mc:AlternateContent xmlns:mc="http://schemas.openxmlformats.org/markup-compatibility/2006">
              <mc:Choice xmlns:v="urn:schemas-microsoft-com:vml" Requires="v">
                <p:oleObj spid="_x0000_s3137" name="Worksheet" r:id="rId5" imgW="4095813" imgH="771470" progId="Excel.Sheet.12">
                  <p:embed/>
                </p:oleObj>
              </mc:Choice>
              <mc:Fallback>
                <p:oleObj name="Worksheet" r:id="rId5" imgW="4095813" imgH="771470" progId="Excel.Sheet.12">
                  <p:embed/>
                  <p:pic>
                    <p:nvPicPr>
                      <p:cNvPr id="0" name=""/>
                      <p:cNvPicPr/>
                      <p:nvPr/>
                    </p:nvPicPr>
                    <p:blipFill>
                      <a:blip r:embed="rId6"/>
                      <a:stretch>
                        <a:fillRect/>
                      </a:stretch>
                    </p:blipFill>
                    <p:spPr>
                      <a:xfrm>
                        <a:off x="573196" y="2292611"/>
                        <a:ext cx="7898298" cy="1487819"/>
                      </a:xfrm>
                      <a:prstGeom prst="rect">
                        <a:avLst/>
                      </a:prstGeom>
                    </p:spPr>
                  </p:pic>
                </p:oleObj>
              </mc:Fallback>
            </mc:AlternateContent>
          </a:graphicData>
        </a:graphic>
      </p:graphicFrame>
    </p:spTree>
    <p:extLst>
      <p:ext uri="{BB962C8B-B14F-4D97-AF65-F5344CB8AC3E}">
        <p14:creationId xmlns:p14="http://schemas.microsoft.com/office/powerpoint/2010/main" val="4106634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7150" indent="0">
              <a:buNone/>
            </a:pPr>
            <a:r>
              <a:rPr lang="en-US" sz="2600" b="1" dirty="0" smtClean="0">
                <a:latin typeface="Candara" panose="020E0502030303020204" pitchFamily="34" charset="0"/>
              </a:rPr>
              <a:t>6.1: THREAT SIMULATION</a:t>
            </a:r>
          </a:p>
          <a:p>
            <a:pPr marL="514350" indent="-457200"/>
            <a:r>
              <a:rPr lang="en-US" sz="2600" dirty="0" smtClean="0">
                <a:latin typeface="Candara" panose="020E0502030303020204" pitchFamily="34" charset="0"/>
              </a:rPr>
              <a:t>Platform such as </a:t>
            </a:r>
            <a:r>
              <a:rPr lang="en-US" sz="2600" dirty="0" err="1" smtClean="0">
                <a:latin typeface="Candara" panose="020E0502030303020204" pitchFamily="34" charset="0"/>
              </a:rPr>
              <a:t>Redwolf</a:t>
            </a:r>
            <a:r>
              <a:rPr lang="en-US" sz="2600" dirty="0" smtClean="0">
                <a:latin typeface="Candara" panose="020E0502030303020204" pitchFamily="34" charset="0"/>
              </a:rPr>
              <a:t> Security (</a:t>
            </a:r>
            <a:r>
              <a:rPr lang="en-US" sz="2600" dirty="0" smtClean="0">
                <a:latin typeface="Candara" panose="020E0502030303020204" pitchFamily="34" charset="0"/>
                <a:hlinkClick r:id="rId3"/>
              </a:rPr>
              <a:t>www.redwolfsecurity.com</a:t>
            </a:r>
            <a:r>
              <a:rPr lang="en-US" sz="2600" dirty="0" smtClean="0">
                <a:latin typeface="Candara" panose="020E0502030303020204" pitchFamily="34" charset="0"/>
              </a:rPr>
              <a:t>) </a:t>
            </a:r>
          </a:p>
          <a:p>
            <a:pPr marL="514350" indent="-457200"/>
            <a:r>
              <a:rPr lang="en-US" sz="2600" dirty="0" smtClean="0">
                <a:latin typeface="Candara" panose="020E0502030303020204" pitchFamily="34" charset="0"/>
              </a:rPr>
              <a:t>Security testing, load testing, and DDOS testing</a:t>
            </a:r>
          </a:p>
          <a:p>
            <a:pPr marL="514350" indent="-457200"/>
            <a:r>
              <a:rPr lang="en-US" sz="2600" dirty="0" smtClean="0">
                <a:latin typeface="Candara" panose="020E0502030303020204" pitchFamily="34" charset="0"/>
              </a:rPr>
              <a:t>Misconfigured security devices and incident response</a:t>
            </a: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175275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7150" indent="0">
              <a:buNone/>
            </a:pPr>
            <a:r>
              <a:rPr lang="en-US" sz="2600" b="1" dirty="0" smtClean="0">
                <a:latin typeface="Candara" panose="020E0502030303020204" pitchFamily="34" charset="0"/>
              </a:rPr>
              <a:t>6.2: THREAT PROTECTION</a:t>
            </a:r>
          </a:p>
          <a:p>
            <a:pPr marL="514350" indent="-457200"/>
            <a:r>
              <a:rPr lang="en-US" sz="2600" dirty="0" smtClean="0">
                <a:latin typeface="Candara" panose="020E0502030303020204" pitchFamily="34" charset="0"/>
              </a:rPr>
              <a:t>Various threat protection solutions</a:t>
            </a:r>
          </a:p>
          <a:p>
            <a:pPr marL="514350" indent="-457200"/>
            <a:r>
              <a:rPr lang="en-US" sz="2600" dirty="0" smtClean="0">
                <a:latin typeface="Candara" panose="020E0502030303020204" pitchFamily="34" charset="0"/>
              </a:rPr>
              <a:t>Best solutions will map to the vulnerability condition of your IT assets e.g. </a:t>
            </a:r>
            <a:r>
              <a:rPr lang="en-US" sz="2600" dirty="0" err="1" smtClean="0">
                <a:latin typeface="Candara" panose="020E0502030303020204" pitchFamily="34" charset="0"/>
              </a:rPr>
              <a:t>Qualys</a:t>
            </a:r>
            <a:r>
              <a:rPr lang="en-US" sz="2600" dirty="0" smtClean="0">
                <a:latin typeface="Candara" panose="020E0502030303020204" pitchFamily="34" charset="0"/>
              </a:rPr>
              <a:t> Threat Protect</a:t>
            </a:r>
          </a:p>
          <a:p>
            <a:pPr marL="514350" indent="-457200"/>
            <a:r>
              <a:rPr lang="en-US" sz="2600" dirty="0" smtClean="0">
                <a:latin typeface="Candara" panose="020E0502030303020204" pitchFamily="34" charset="0"/>
              </a:rPr>
              <a:t>Helps to pinpoint most critical assets and prioritize patching </a:t>
            </a: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617401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7150" indent="0">
              <a:buNone/>
            </a:pPr>
            <a:r>
              <a:rPr lang="en-US" sz="2600" b="1" dirty="0" smtClean="0">
                <a:latin typeface="Candara" panose="020E0502030303020204" pitchFamily="34" charset="0"/>
              </a:rPr>
              <a:t>6.2: THREAT PROTECTION</a:t>
            </a:r>
          </a:p>
          <a:p>
            <a:pPr marL="514350" indent="-457200"/>
            <a:r>
              <a:rPr lang="en-US" sz="2600" dirty="0" err="1" smtClean="0">
                <a:latin typeface="Candara" panose="020E0502030303020204" pitchFamily="34" charset="0"/>
              </a:rPr>
              <a:t>Qualys</a:t>
            </a:r>
            <a:r>
              <a:rPr lang="en-US" sz="2600" dirty="0" smtClean="0">
                <a:latin typeface="Candara" panose="020E0502030303020204" pitchFamily="34" charset="0"/>
              </a:rPr>
              <a:t> Threat Protection </a:t>
            </a:r>
            <a:r>
              <a:rPr lang="en-US" sz="2600" dirty="0">
                <a:latin typeface="Candara" panose="020E0502030303020204" pitchFamily="34" charset="0"/>
              </a:rPr>
              <a:t>Live Threat Intelligence Feed displays the latest vulnerability disclosures and maps them to your impacted IT assets. You can see the number of assets affected by each threat, and drill down into asset details.</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102218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7150" indent="0">
              <a:buNone/>
            </a:pPr>
            <a:r>
              <a:rPr lang="en-US" sz="2600" b="1" dirty="0" smtClean="0">
                <a:latin typeface="Candara" panose="020E0502030303020204" pitchFamily="34" charset="0"/>
              </a:rPr>
              <a:t>6.3: SECURITY ORCHESTRATION, AUTOMATION, AND INCIDENT RESPONSE</a:t>
            </a:r>
          </a:p>
          <a:p>
            <a:pPr marL="514350" indent="-457200"/>
            <a:r>
              <a:rPr lang="en-US" sz="2600" dirty="0" smtClean="0">
                <a:latin typeface="Candara" panose="020E0502030303020204" pitchFamily="34" charset="0"/>
              </a:rPr>
              <a:t>Solution such as </a:t>
            </a:r>
            <a:r>
              <a:rPr lang="en-US" sz="2600" dirty="0" err="1" smtClean="0">
                <a:latin typeface="Candara" panose="020E0502030303020204" pitchFamily="34" charset="0"/>
              </a:rPr>
              <a:t>Cybersponse</a:t>
            </a:r>
            <a:r>
              <a:rPr lang="en-US" sz="2600" dirty="0" smtClean="0">
                <a:latin typeface="Candara" panose="020E0502030303020204" pitchFamily="34" charset="0"/>
              </a:rPr>
              <a:t> (</a:t>
            </a:r>
            <a:r>
              <a:rPr lang="en-US" sz="2600" dirty="0" smtClean="0">
                <a:latin typeface="Candara" panose="020E0502030303020204" pitchFamily="34" charset="0"/>
                <a:hlinkClick r:id="rId3"/>
              </a:rPr>
              <a:t>www.cybersponse.com</a:t>
            </a:r>
            <a:r>
              <a:rPr lang="en-US" sz="2600" dirty="0" smtClean="0">
                <a:latin typeface="Candara" panose="020E0502030303020204" pitchFamily="34" charset="0"/>
              </a:rPr>
              <a:t>) </a:t>
            </a: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69660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7150" indent="0">
              <a:buNone/>
            </a:pPr>
            <a:r>
              <a:rPr lang="en-US" sz="2600" b="1" dirty="0" smtClean="0">
                <a:latin typeface="Candara" panose="020E0502030303020204" pitchFamily="34" charset="0"/>
              </a:rPr>
              <a:t>6.3: SECURITY ORCHESTRATION, AUTOMATION, AND INCIDENT RESPONSE</a:t>
            </a:r>
          </a:p>
          <a:p>
            <a:pPr marL="514350" indent="-457200"/>
            <a:r>
              <a:rPr lang="en-US" sz="2600" dirty="0">
                <a:latin typeface="Candara" panose="020E0502030303020204" pitchFamily="34" charset="0"/>
              </a:rPr>
              <a:t>From triaging and investigating alerts to collaboration and remediation between team members, </a:t>
            </a:r>
            <a:r>
              <a:rPr lang="en-US" sz="2600" dirty="0" err="1">
                <a:latin typeface="Candara" panose="020E0502030303020204" pitchFamily="34" charset="0"/>
              </a:rPr>
              <a:t>CyberSponse</a:t>
            </a:r>
            <a:r>
              <a:rPr lang="en-US" sz="2600" dirty="0">
                <a:latin typeface="Candara" panose="020E0502030303020204" pitchFamily="34" charset="0"/>
              </a:rPr>
              <a:t> takes your security operation team to the next level.</a:t>
            </a:r>
            <a:endParaRPr lang="en-US" sz="2600" dirty="0" smtClean="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567120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pPr marL="57150" indent="0">
              <a:buNone/>
            </a:pPr>
            <a:r>
              <a:rPr lang="en-US" sz="2600" b="1" dirty="0" smtClean="0">
                <a:latin typeface="Candara" panose="020E0502030303020204" pitchFamily="34" charset="0"/>
              </a:rPr>
              <a:t>6.4: RED TEAM PENETRATION TESTING</a:t>
            </a:r>
          </a:p>
          <a:p>
            <a:pPr marL="514350" indent="-457200"/>
            <a:r>
              <a:rPr lang="en-US" sz="2600" dirty="0" smtClean="0">
                <a:latin typeface="Candara" panose="020E0502030303020204" pitchFamily="34" charset="0"/>
              </a:rPr>
              <a:t>Red team and blue team</a:t>
            </a:r>
          </a:p>
          <a:p>
            <a:pPr marL="514350" indent="-457200"/>
            <a:r>
              <a:rPr lang="en-US" sz="2600" dirty="0" smtClean="0">
                <a:latin typeface="Candara" panose="020E0502030303020204" pitchFamily="34" charset="0"/>
              </a:rPr>
              <a:t>Attack &amp; defense simulation</a:t>
            </a:r>
          </a:p>
          <a:p>
            <a:pPr marL="514350" indent="-457200"/>
            <a:r>
              <a:rPr lang="en-US" sz="2600" dirty="0" smtClean="0">
                <a:latin typeface="Candara" panose="020E0502030303020204" pitchFamily="34" charset="0"/>
              </a:rPr>
              <a:t>Continuously find holes in security defenses</a:t>
            </a:r>
          </a:p>
          <a:p>
            <a:pPr marL="514350" indent="-457200"/>
            <a:r>
              <a:rPr lang="en-US" sz="2600" dirty="0" smtClean="0">
                <a:latin typeface="Candara" panose="020E0502030303020204" pitchFamily="34" charset="0"/>
              </a:rPr>
              <a:t>Uncover security vulnerabilities before hackers exploit them</a:t>
            </a: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7" name="Title 1"/>
          <p:cNvSpPr>
            <a:spLocks noGrp="1"/>
          </p:cNvSpPr>
          <p:nvPr>
            <p:ph type="title"/>
          </p:nvPr>
        </p:nvSpPr>
        <p:spPr>
          <a:xfrm>
            <a:off x="457200" y="207625"/>
            <a:ext cx="8229600" cy="899232"/>
          </a:xfrm>
        </p:spPr>
        <p:txBody>
          <a:bodyPr>
            <a:noAutofit/>
          </a:bodyPr>
          <a:lstStyle/>
          <a:p>
            <a:r>
              <a:rPr lang="en-US" sz="2800" b="1" dirty="0">
                <a:solidFill>
                  <a:srgbClr val="002060"/>
                </a:solidFill>
                <a:latin typeface="Candara" panose="020E0502030303020204" pitchFamily="34" charset="0"/>
                <a:cs typeface="Arial"/>
              </a:rPr>
              <a:t>CSMM - LAYER 6: SECURED</a:t>
            </a:r>
            <a:endParaRPr lang="en-US" sz="2800" dirty="0">
              <a:solidFill>
                <a:srgbClr val="002060"/>
              </a:solidFill>
              <a:latin typeface="Candara" panose="020E0502030303020204" pitchFamily="34" charset="0"/>
              <a:cs typeface="Arial"/>
            </a:endParaRPr>
          </a:p>
        </p:txBody>
      </p:sp>
      <p:sp>
        <p:nvSpPr>
          <p:cNvPr id="3" name="TextBox 2"/>
          <p:cNvSpPr txBox="1"/>
          <p:nvPr/>
        </p:nvSpPr>
        <p:spPr>
          <a:xfrm>
            <a:off x="2169994" y="6005015"/>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Tree>
    <p:extLst>
      <p:ext uri="{BB962C8B-B14F-4D97-AF65-F5344CB8AC3E}">
        <p14:creationId xmlns:p14="http://schemas.microsoft.com/office/powerpoint/2010/main" val="2131387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18565</TotalTime>
  <Words>296</Words>
  <Application>Microsoft Office PowerPoint</Application>
  <PresentationFormat>On-screen Show (4:3)</PresentationFormat>
  <Paragraphs>55</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CSMM - LAYER 6: SECURED</vt:lpstr>
      <vt:lpstr>CSMM - LAYER 6: SECURED</vt:lpstr>
      <vt:lpstr>CSMM - LAYER 6: SECURED</vt:lpstr>
      <vt:lpstr>CSMM - LAYER 6: SECURED</vt:lpstr>
      <vt:lpstr>CSMM - LAYER 6: SECURED</vt:lpstr>
      <vt:lpstr>CSMM - LAYER 6: SECURED</vt:lpstr>
      <vt:lpstr>CSMM - LAYER 6: SECURED</vt:lpstr>
      <vt:lpstr>CSMM - LAYER 6: SECURED</vt:lpstr>
      <vt:lpstr>CSMM - LAYER 6: SECURED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Nahil</cp:lastModifiedBy>
  <cp:revision>1608</cp:revision>
  <cp:lastPrinted>2017-07-15T17:14:51Z</cp:lastPrinted>
  <dcterms:modified xsi:type="dcterms:W3CDTF">2018-12-17T11:49:32Z</dcterms:modified>
</cp:coreProperties>
</file>