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What does security validation mean ?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To confirm via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walk-through of system or device</a:t>
            </a:r>
            <a:r>
              <a:rPr lang="en-US" sz="2600" dirty="0" smtClean="0">
                <a:latin typeface="Candara" panose="020E0502030303020204" pitchFamily="34" charset="0"/>
              </a:rPr>
              <a:t> that the security controls implemented by an IT team have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actually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been implemented correctly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As an overall </a:t>
            </a:r>
            <a:r>
              <a:rPr lang="en-US" sz="2600" b="1" dirty="0" smtClean="0">
                <a:latin typeface="Candara" panose="020E0502030303020204" pitchFamily="34" charset="0"/>
              </a:rPr>
              <a:t>assurance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  <a:endParaRPr lang="en-US" sz="2600" dirty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Ability, integrity and diligence </a:t>
            </a:r>
            <a:r>
              <a:rPr lang="en-US" sz="2600" dirty="0" smtClean="0">
                <a:latin typeface="Candara" panose="020E0502030303020204" pitchFamily="34" charset="0"/>
              </a:rPr>
              <a:t>of team members are key factors</a:t>
            </a:r>
          </a:p>
          <a:p>
            <a:pPr marL="914400" lvl="1" indent="-457200"/>
            <a:endParaRPr lang="en-US" sz="2600" dirty="0">
              <a:latin typeface="Candara" panose="020E0502030303020204" pitchFamily="34" charset="0"/>
            </a:endParaRP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Healthy technical debate and cross-checks </a:t>
            </a:r>
            <a:r>
              <a:rPr lang="en-US" sz="2600" dirty="0" smtClean="0">
                <a:latin typeface="Candara" panose="020E0502030303020204" pitchFamily="34" charset="0"/>
              </a:rPr>
              <a:t>have a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positive outcome </a:t>
            </a:r>
            <a:r>
              <a:rPr lang="en-US" sz="2600" dirty="0" smtClean="0">
                <a:latin typeface="Candara" panose="020E0502030303020204" pitchFamily="34" charset="0"/>
              </a:rPr>
              <a:t>on the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7314" y="3542563"/>
            <a:ext cx="3446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http://whatis.techtarget.com/definition/four-eyes-principle</a:t>
            </a:r>
          </a:p>
        </p:txBody>
      </p:sp>
    </p:spTree>
    <p:extLst>
      <p:ext uri="{BB962C8B-B14F-4D97-AF65-F5344CB8AC3E}">
        <p14:creationId xmlns:p14="http://schemas.microsoft.com/office/powerpoint/2010/main" val="23830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The Information Security team or the ISMC is tasked with the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overall responsibility </a:t>
            </a:r>
            <a:r>
              <a:rPr lang="en-US" sz="2600" dirty="0" smtClean="0">
                <a:latin typeface="Candara" panose="020E0502030303020204" pitchFamily="34" charset="0"/>
              </a:rPr>
              <a:t>of the success of the program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Any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lapses discovered later </a:t>
            </a:r>
            <a:r>
              <a:rPr lang="en-US" sz="2600" dirty="0" smtClean="0">
                <a:latin typeface="Candara" panose="020E0502030303020204" pitchFamily="34" charset="0"/>
              </a:rPr>
              <a:t>fall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squarely</a:t>
            </a:r>
            <a:r>
              <a:rPr lang="en-US" sz="2600" dirty="0" smtClean="0">
                <a:latin typeface="Candara" panose="020E0502030303020204" pitchFamily="34" charset="0"/>
              </a:rPr>
              <a:t> under the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responsibility of InfoSec/ISMC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6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validation becomes an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essential activity </a:t>
            </a:r>
            <a:r>
              <a:rPr lang="en-US" sz="2600" dirty="0" smtClean="0">
                <a:latin typeface="Candara" panose="020E0502030303020204" pitchFamily="34" charset="0"/>
              </a:rPr>
              <a:t>and needs to be established in an environment of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healthy &amp; professional commitment</a:t>
            </a:r>
            <a:r>
              <a:rPr lang="en-US" sz="2600" dirty="0" smtClean="0">
                <a:latin typeface="Candara" panose="020E0502030303020204" pitchFamily="34" charset="0"/>
              </a:rPr>
              <a:t> to ensure the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100% complete and correct implementation &amp; upkeep </a:t>
            </a:r>
            <a:r>
              <a:rPr lang="en-US" sz="2600" dirty="0" smtClean="0">
                <a:latin typeface="Candara" panose="020E0502030303020204" pitchFamily="34" charset="0"/>
              </a:rPr>
              <a:t>of the controls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472" y="5895828"/>
            <a:ext cx="7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Who implements the security controls ?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Under the Security Transformation Model, security controls are implemented by the IT teams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1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Who conducts security validation ?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Security controls are validated by the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Information Security team or by a third-party consultant </a:t>
            </a:r>
            <a:r>
              <a:rPr lang="en-US" sz="2600" dirty="0" smtClean="0">
                <a:latin typeface="Candara" panose="020E0502030303020204" pitchFamily="34" charset="0"/>
              </a:rPr>
              <a:t>following the principle of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segregation of duty</a:t>
            </a: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0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Why do we need to validate security controls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To check the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completeness</a:t>
            </a:r>
            <a:r>
              <a:rPr lang="en-US" sz="2600" dirty="0" smtClean="0">
                <a:latin typeface="Candara" panose="020E0502030303020204" pitchFamily="34" charset="0"/>
              </a:rPr>
              <a:t> of the controls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To check the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correctness</a:t>
            </a:r>
            <a:r>
              <a:rPr lang="en-US" sz="2600" dirty="0" smtClean="0">
                <a:latin typeface="Candara" panose="020E0502030303020204" pitchFamily="34" charset="0"/>
              </a:rPr>
              <a:t> of the controls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As an overall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assurance 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6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To check the </a:t>
            </a:r>
            <a:r>
              <a:rPr lang="en-US" sz="2600" b="1" dirty="0" smtClean="0">
                <a:latin typeface="Candara" panose="020E0502030303020204" pitchFamily="34" charset="0"/>
              </a:rPr>
              <a:t>completeness</a:t>
            </a:r>
            <a:r>
              <a:rPr lang="en-US" sz="2600" dirty="0" smtClean="0">
                <a:latin typeface="Candara" panose="020E0502030303020204" pitchFamily="34" charset="0"/>
              </a:rPr>
              <a:t> of the controls: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Usually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100’s of controls </a:t>
            </a:r>
            <a:r>
              <a:rPr lang="en-US" sz="2600" dirty="0" smtClean="0">
                <a:latin typeface="Candara" panose="020E0502030303020204" pitchFamily="34" charset="0"/>
              </a:rPr>
              <a:t>need to be implemented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There may be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genuine omissions </a:t>
            </a:r>
            <a:r>
              <a:rPr lang="en-US" sz="2600" dirty="0" smtClean="0">
                <a:latin typeface="Candara" panose="020E0502030303020204" pitchFamily="34" charset="0"/>
              </a:rPr>
              <a:t>by technical team members 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There may have been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errors</a:t>
            </a:r>
            <a:r>
              <a:rPr lang="en-US" sz="2600" dirty="0" smtClean="0">
                <a:latin typeface="Candara" panose="020E0502030303020204" pitchFamily="34" charset="0"/>
              </a:rPr>
              <a:t> made</a:t>
            </a: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3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720969" y="2127420"/>
            <a:ext cx="8004468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To check the </a:t>
            </a:r>
            <a:r>
              <a:rPr lang="en-US" sz="2600" b="1" dirty="0" smtClean="0">
                <a:latin typeface="Candara" panose="020E0502030303020204" pitchFamily="34" charset="0"/>
              </a:rPr>
              <a:t>correctness</a:t>
            </a:r>
            <a:r>
              <a:rPr lang="en-US" sz="2600" dirty="0" smtClean="0">
                <a:latin typeface="Candara" panose="020E0502030303020204" pitchFamily="34" charset="0"/>
              </a:rPr>
              <a:t> of controls: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Technical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capabilities</a:t>
            </a:r>
            <a:r>
              <a:rPr lang="en-US" sz="2600" dirty="0" smtClean="0">
                <a:latin typeface="Candara" panose="020E0502030303020204" pitchFamily="34" charset="0"/>
              </a:rPr>
              <a:t> of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teams</a:t>
            </a:r>
            <a:r>
              <a:rPr lang="en-US" sz="2600" dirty="0" smtClean="0">
                <a:latin typeface="Candara" panose="020E0502030303020204" pitchFamily="34" charset="0"/>
              </a:rPr>
              <a:t> vary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Technical capabilities of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team members</a:t>
            </a:r>
            <a:r>
              <a:rPr lang="en-US" sz="2600" dirty="0" smtClean="0">
                <a:latin typeface="Candara" panose="020E0502030303020204" pitchFamily="34" charset="0"/>
              </a:rPr>
              <a:t> vary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 technical issue may not have been understood correctly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5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As an overall </a:t>
            </a:r>
            <a:r>
              <a:rPr lang="en-US" sz="2600" b="1" dirty="0" smtClean="0">
                <a:latin typeface="Candara" panose="020E0502030303020204" pitchFamily="34" charset="0"/>
              </a:rPr>
              <a:t>assurance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  <a:endParaRPr lang="en-US" sz="2600" dirty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IT team may not have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sufficient resources </a:t>
            </a:r>
            <a:r>
              <a:rPr lang="en-US" sz="2600" dirty="0" smtClean="0">
                <a:latin typeface="Candara" panose="020E0502030303020204" pitchFamily="34" charset="0"/>
              </a:rPr>
              <a:t>to ensure 100% completeness and correctness</a:t>
            </a:r>
          </a:p>
          <a:p>
            <a:pPr marL="914400" lvl="1" indent="-457200"/>
            <a:r>
              <a:rPr lang="en-US" sz="2500" dirty="0" smtClean="0">
                <a:latin typeface="Candara" panose="020E0502030303020204" pitchFamily="34" charset="0"/>
              </a:rPr>
              <a:t>Implementation by IT and validation by Information Security team forms a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healthy team relationship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8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As an overall </a:t>
            </a:r>
            <a:r>
              <a:rPr lang="en-US" sz="2600" b="1" dirty="0" smtClean="0">
                <a:latin typeface="Candara" panose="020E0502030303020204" pitchFamily="34" charset="0"/>
              </a:rPr>
              <a:t>assurance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  <a:endParaRPr lang="en-US" sz="2600" dirty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This is also referred to as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maker-checker </a:t>
            </a:r>
            <a:r>
              <a:rPr lang="en-US" sz="2600" dirty="0" smtClean="0">
                <a:latin typeface="Candara" panose="020E0502030303020204" pitchFamily="34" charset="0"/>
              </a:rPr>
              <a:t>principal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Some of the controls may have been designated as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“not-applicable” </a:t>
            </a:r>
            <a:r>
              <a:rPr lang="en-US" sz="2600" dirty="0" smtClean="0">
                <a:latin typeface="Candara" panose="020E0502030303020204" pitchFamily="34" charset="0"/>
              </a:rPr>
              <a:t>or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“not possible” </a:t>
            </a:r>
            <a:r>
              <a:rPr lang="en-US" sz="2600" dirty="0" smtClean="0">
                <a:latin typeface="Candara" panose="020E0502030303020204" pitchFamily="34" charset="0"/>
              </a:rPr>
              <a:t>and the reasons and justification needs to be reviewed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As an overall </a:t>
            </a:r>
            <a:r>
              <a:rPr lang="en-US" sz="2600" b="1" dirty="0" smtClean="0">
                <a:latin typeface="Candara" panose="020E0502030303020204" pitchFamily="34" charset="0"/>
              </a:rPr>
              <a:t>assurance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  <a:endParaRPr lang="en-US" sz="2600" dirty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Significant resources are allocated </a:t>
            </a:r>
            <a:r>
              <a:rPr lang="en-US" sz="2600" dirty="0" smtClean="0">
                <a:latin typeface="Candara" panose="020E0502030303020204" pitchFamily="34" charset="0"/>
              </a:rPr>
              <a:t>to the security transformational program;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even one control missed </a:t>
            </a:r>
            <a:r>
              <a:rPr lang="en-US" sz="2600" dirty="0" smtClean="0">
                <a:latin typeface="Candara" panose="020E0502030303020204" pitchFamily="34" charset="0"/>
              </a:rPr>
              <a:t>may affect the security posture 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Uncovered</a:t>
            </a:r>
            <a:r>
              <a:rPr lang="en-US" sz="2600" dirty="0" smtClean="0">
                <a:latin typeface="Candara" panose="020E0502030303020204" pitchFamily="34" charset="0"/>
              </a:rPr>
              <a:t> at the time of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hack/attack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Validation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17591</TotalTime>
  <Words>451</Words>
  <Application>Microsoft Office PowerPoint</Application>
  <PresentationFormat>On-screen Show (4:3)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What is Security Validation ?</vt:lpstr>
      <vt:lpstr>What is Security Validation ?</vt:lpstr>
      <vt:lpstr>What is Security Validation ?</vt:lpstr>
      <vt:lpstr>What is Security Validation ?</vt:lpstr>
      <vt:lpstr>What is Security Validation ?</vt:lpstr>
      <vt:lpstr>What is Security Validation ?</vt:lpstr>
      <vt:lpstr>What is Security Validation ?</vt:lpstr>
      <vt:lpstr>What is Security Validation ?</vt:lpstr>
      <vt:lpstr>What is Security Validation ?</vt:lpstr>
      <vt:lpstr>What is Security Validation ?</vt:lpstr>
      <vt:lpstr>What is Security Validation ?</vt:lpstr>
      <vt:lpstr>What is Security Validation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1431</cp:revision>
  <cp:lastPrinted>2017-07-15T17:14:51Z</cp:lastPrinted>
  <dcterms:modified xsi:type="dcterms:W3CDTF">2017-07-24T12:42:01Z</dcterms:modified>
</cp:coreProperties>
</file>