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3" r:id="rId2"/>
    <p:sldId id="384" r:id="rId3"/>
    <p:sldId id="385" r:id="rId4"/>
    <p:sldId id="386" r:id="rId5"/>
    <p:sldId id="393" r:id="rId6"/>
    <p:sldId id="391" r:id="rId7"/>
    <p:sldId id="390" r:id="rId8"/>
    <p:sldId id="389" r:id="rId9"/>
    <p:sldId id="387" r:id="rId10"/>
    <p:sldId id="388" r:id="rId11"/>
    <p:sldId id="392" r:id="rId12"/>
    <p:sldId id="39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326A1-F10B-4FC7-ACD5-0C542EE5FFCD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A09959-E136-4823-A004-ED049FCCD1F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1. Requirements</a:t>
          </a:r>
          <a:endParaRPr lang="en-US" b="1" dirty="0">
            <a:solidFill>
              <a:schemeClr val="tx1"/>
            </a:solidFill>
          </a:endParaRPr>
        </a:p>
      </dgm:t>
    </dgm:pt>
    <dgm:pt modelId="{369EA6B6-1549-4BC7-AB5D-A08BD0EDF698}" type="parTrans" cxnId="{8DAEED76-9735-456D-9B2B-A18E2E79794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6CF5ECF-B8FC-47B7-9E09-EABF4DECF58C}" type="sibTrans" cxnId="{8DAEED76-9735-456D-9B2B-A18E2E79794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FC112B0-4CAD-483A-AD9E-3A1C8AC8FA3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2. Assess Current Posture</a:t>
          </a:r>
          <a:endParaRPr lang="en-US" b="1" dirty="0">
            <a:solidFill>
              <a:schemeClr val="tx1"/>
            </a:solidFill>
          </a:endParaRPr>
        </a:p>
      </dgm:t>
    </dgm:pt>
    <dgm:pt modelId="{D730A4D7-E351-423F-B353-67DCFB5B6D08}" type="parTrans" cxnId="{31DA805C-6C48-4D2A-9C46-88C0BC07D69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3399B2E-7043-4FE6-90B6-0EAD29CF0F4B}" type="sibTrans" cxnId="{31DA805C-6C48-4D2A-9C46-88C0BC07D69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8AB1C7F-579B-4BE8-B2F7-6CA3BD81B6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3. Remediation Plan</a:t>
          </a:r>
          <a:endParaRPr lang="en-US" b="1" dirty="0">
            <a:solidFill>
              <a:schemeClr val="tx1"/>
            </a:solidFill>
          </a:endParaRPr>
        </a:p>
      </dgm:t>
    </dgm:pt>
    <dgm:pt modelId="{408EEC29-08AD-4DF7-B49A-324A122197E4}" type="parTrans" cxnId="{15F9438E-F9E2-4DB1-AEC1-B7EECDD3C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D2D883C-29B2-4733-B7A1-8D5877B581E4}" type="sibTrans" cxnId="{15F9438E-F9E2-4DB1-AEC1-B7EECDD3C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6F2F397-791E-4998-ADD7-E2288371DD9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4. Implement Controls</a:t>
          </a:r>
          <a:endParaRPr lang="en-US" b="1" dirty="0">
            <a:solidFill>
              <a:schemeClr val="tx1"/>
            </a:solidFill>
          </a:endParaRPr>
        </a:p>
      </dgm:t>
    </dgm:pt>
    <dgm:pt modelId="{29155B87-75A7-4030-BB73-028984BF8790}" type="parTrans" cxnId="{7E4463AC-75EE-4ACA-A4BB-BC62FC5AF2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5B45F69-6C40-44F3-94C0-213C9030817B}" type="sibTrans" cxnId="{7E4463AC-75EE-4ACA-A4BB-BC62FC5AF2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8EBA71E-3B5A-4C3E-88A4-E56FE25BBF4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5. Test/Validate</a:t>
          </a:r>
          <a:endParaRPr lang="en-US" b="1" dirty="0">
            <a:solidFill>
              <a:schemeClr val="tx1"/>
            </a:solidFill>
          </a:endParaRPr>
        </a:p>
      </dgm:t>
    </dgm:pt>
    <dgm:pt modelId="{F37119BE-BB2B-4B81-A3B5-85E201C9C941}" type="parTrans" cxnId="{9208148F-DFBF-414C-B609-1C951D647D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9F3EB97-2F6B-4005-AC3B-C18A91E52FE2}" type="sibTrans" cxnId="{9208148F-DFBF-414C-B609-1C951D647D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E639967-C643-46A9-9978-BE07CC334F4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6. Accredit</a:t>
          </a:r>
          <a:endParaRPr lang="en-US" b="1" dirty="0">
            <a:solidFill>
              <a:schemeClr val="tx1"/>
            </a:solidFill>
          </a:endParaRPr>
        </a:p>
      </dgm:t>
    </dgm:pt>
    <dgm:pt modelId="{FF36B1F5-5029-4063-BFEB-FF26A58C1C9D}" type="parTrans" cxnId="{5062FF38-39CB-4FF8-B5DB-0C2E492575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1A740EB-2942-46AE-8089-AF62BA08F65C}" type="sibTrans" cxnId="{5062FF38-39CB-4FF8-B5DB-0C2E492575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2CCFF7B-BDA6-47C2-A7A1-C1095FE901E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7. Monitor &amp; Audit</a:t>
          </a:r>
          <a:endParaRPr lang="en-US" b="1" dirty="0">
            <a:solidFill>
              <a:schemeClr val="tx1"/>
            </a:solidFill>
          </a:endParaRPr>
        </a:p>
      </dgm:t>
    </dgm:pt>
    <dgm:pt modelId="{9CC77162-7CE7-4433-99AA-045AAFA8C257}" type="parTrans" cxnId="{35AC140A-6E1F-464E-ACE1-E6B269B447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6D9498-D012-46FF-80A0-1C2A941457D3}" type="sibTrans" cxnId="{35AC140A-6E1F-464E-ACE1-E6B269B447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16EF70-1967-4E66-93A1-C50FBBC81CA0}" type="pres">
      <dgm:prSet presAssocID="{973326A1-F10B-4FC7-ACD5-0C542EE5FF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AF1AA-068F-4FFB-9B0B-B75EAFE5B9AE}" type="pres">
      <dgm:prSet presAssocID="{973326A1-F10B-4FC7-ACD5-0C542EE5FFCD}" presName="cycle" presStyleCnt="0"/>
      <dgm:spPr/>
    </dgm:pt>
    <dgm:pt modelId="{110023C3-4715-420D-B21D-E2BFE411859F}" type="pres">
      <dgm:prSet presAssocID="{39A09959-E136-4823-A004-ED049FCCD1FF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948C0-72C8-47B4-BEC0-3087A7DB747E}" type="pres">
      <dgm:prSet presAssocID="{46CF5ECF-B8FC-47B7-9E09-EABF4DECF58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5CF22BAF-067D-4274-B930-45296F2F2999}" type="pres">
      <dgm:prSet presAssocID="{0FC112B0-4CAD-483A-AD9E-3A1C8AC8FA3C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170E7-8BA5-4554-8986-2C39BC3B6AD4}" type="pres">
      <dgm:prSet presAssocID="{D8AB1C7F-579B-4BE8-B2F7-6CA3BD81B699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9B8BF-A414-40C7-987D-436AD78BF4F6}" type="pres">
      <dgm:prSet presAssocID="{E6F2F397-791E-4998-ADD7-E2288371DD99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DB534-3841-46E5-9498-410F81B678F2}" type="pres">
      <dgm:prSet presAssocID="{C8EBA71E-3B5A-4C3E-88A4-E56FE25BBF48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7043C-C526-4E67-A6C7-A1CE9C045F3F}" type="pres">
      <dgm:prSet presAssocID="{2E639967-C643-46A9-9978-BE07CC334F45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96FBC-C3E7-43BC-8F21-DC6488893B8A}" type="pres">
      <dgm:prSet presAssocID="{C2CCFF7B-BDA6-47C2-A7A1-C1095FE901E1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B45505-D157-4011-A6A4-D3AE109974D7}" type="presOf" srcId="{E6F2F397-791E-4998-ADD7-E2288371DD99}" destId="{AF79B8BF-A414-40C7-987D-436AD78BF4F6}" srcOrd="0" destOrd="0" presId="urn:microsoft.com/office/officeart/2005/8/layout/cycle3"/>
    <dgm:cxn modelId="{B0A281CB-A01E-477D-848F-388D7B8067F3}" type="presOf" srcId="{D8AB1C7F-579B-4BE8-B2F7-6CA3BD81B699}" destId="{90D170E7-8BA5-4554-8986-2C39BC3B6AD4}" srcOrd="0" destOrd="0" presId="urn:microsoft.com/office/officeart/2005/8/layout/cycle3"/>
    <dgm:cxn modelId="{7E4463AC-75EE-4ACA-A4BB-BC62FC5AF23A}" srcId="{973326A1-F10B-4FC7-ACD5-0C542EE5FFCD}" destId="{E6F2F397-791E-4998-ADD7-E2288371DD99}" srcOrd="3" destOrd="0" parTransId="{29155B87-75A7-4030-BB73-028984BF8790}" sibTransId="{85B45F69-6C40-44F3-94C0-213C9030817B}"/>
    <dgm:cxn modelId="{44D43BD6-A28B-4D63-86CB-76023FA4B821}" type="presOf" srcId="{C2CCFF7B-BDA6-47C2-A7A1-C1095FE901E1}" destId="{E5196FBC-C3E7-43BC-8F21-DC6488893B8A}" srcOrd="0" destOrd="0" presId="urn:microsoft.com/office/officeart/2005/8/layout/cycle3"/>
    <dgm:cxn modelId="{31DA805C-6C48-4D2A-9C46-88C0BC07D696}" srcId="{973326A1-F10B-4FC7-ACD5-0C542EE5FFCD}" destId="{0FC112B0-4CAD-483A-AD9E-3A1C8AC8FA3C}" srcOrd="1" destOrd="0" parTransId="{D730A4D7-E351-423F-B353-67DCFB5B6D08}" sibTransId="{A3399B2E-7043-4FE6-90B6-0EAD29CF0F4B}"/>
    <dgm:cxn modelId="{15F9438E-F9E2-4DB1-AEC1-B7EECDD3C006}" srcId="{973326A1-F10B-4FC7-ACD5-0C542EE5FFCD}" destId="{D8AB1C7F-579B-4BE8-B2F7-6CA3BD81B699}" srcOrd="2" destOrd="0" parTransId="{408EEC29-08AD-4DF7-B49A-324A122197E4}" sibTransId="{5D2D883C-29B2-4733-B7A1-8D5877B581E4}"/>
    <dgm:cxn modelId="{35AC140A-6E1F-464E-ACE1-E6B269B4473E}" srcId="{973326A1-F10B-4FC7-ACD5-0C542EE5FFCD}" destId="{C2CCFF7B-BDA6-47C2-A7A1-C1095FE901E1}" srcOrd="6" destOrd="0" parTransId="{9CC77162-7CE7-4433-99AA-045AAFA8C257}" sibTransId="{B56D9498-D012-46FF-80A0-1C2A941457D3}"/>
    <dgm:cxn modelId="{BFA9D432-F9E0-4221-B3A3-BBCBFB2C3A0C}" type="presOf" srcId="{C8EBA71E-3B5A-4C3E-88A4-E56FE25BBF48}" destId="{32FDB534-3841-46E5-9498-410F81B678F2}" srcOrd="0" destOrd="0" presId="urn:microsoft.com/office/officeart/2005/8/layout/cycle3"/>
    <dgm:cxn modelId="{04D9590A-2C63-4929-81A8-CD486FDC6AA5}" type="presOf" srcId="{46CF5ECF-B8FC-47B7-9E09-EABF4DECF58C}" destId="{B3A948C0-72C8-47B4-BEC0-3087A7DB747E}" srcOrd="0" destOrd="0" presId="urn:microsoft.com/office/officeart/2005/8/layout/cycle3"/>
    <dgm:cxn modelId="{8DAEED76-9735-456D-9B2B-A18E2E797943}" srcId="{973326A1-F10B-4FC7-ACD5-0C542EE5FFCD}" destId="{39A09959-E136-4823-A004-ED049FCCD1FF}" srcOrd="0" destOrd="0" parTransId="{369EA6B6-1549-4BC7-AB5D-A08BD0EDF698}" sibTransId="{46CF5ECF-B8FC-47B7-9E09-EABF4DECF58C}"/>
    <dgm:cxn modelId="{5062FF38-39CB-4FF8-B5DB-0C2E49257539}" srcId="{973326A1-F10B-4FC7-ACD5-0C542EE5FFCD}" destId="{2E639967-C643-46A9-9978-BE07CC334F45}" srcOrd="5" destOrd="0" parTransId="{FF36B1F5-5029-4063-BFEB-FF26A58C1C9D}" sibTransId="{A1A740EB-2942-46AE-8089-AF62BA08F65C}"/>
    <dgm:cxn modelId="{13E9BB8B-C04A-4BA2-81D4-31E8F23DC807}" type="presOf" srcId="{973326A1-F10B-4FC7-ACD5-0C542EE5FFCD}" destId="{9616EF70-1967-4E66-93A1-C50FBBC81CA0}" srcOrd="0" destOrd="0" presId="urn:microsoft.com/office/officeart/2005/8/layout/cycle3"/>
    <dgm:cxn modelId="{8B145573-102B-4C5D-8B1D-EFEF208E4D49}" type="presOf" srcId="{39A09959-E136-4823-A004-ED049FCCD1FF}" destId="{110023C3-4715-420D-B21D-E2BFE411859F}" srcOrd="0" destOrd="0" presId="urn:microsoft.com/office/officeart/2005/8/layout/cycle3"/>
    <dgm:cxn modelId="{D0F159B4-D39D-48ED-A9D8-447040BC2B80}" type="presOf" srcId="{2E639967-C643-46A9-9978-BE07CC334F45}" destId="{B0C7043C-C526-4E67-A6C7-A1CE9C045F3F}" srcOrd="0" destOrd="0" presId="urn:microsoft.com/office/officeart/2005/8/layout/cycle3"/>
    <dgm:cxn modelId="{ABAD2DA2-3CCA-4090-83E1-2E315AFC5ACD}" type="presOf" srcId="{0FC112B0-4CAD-483A-AD9E-3A1C8AC8FA3C}" destId="{5CF22BAF-067D-4274-B930-45296F2F2999}" srcOrd="0" destOrd="0" presId="urn:microsoft.com/office/officeart/2005/8/layout/cycle3"/>
    <dgm:cxn modelId="{9208148F-DFBF-414C-B609-1C951D647DEA}" srcId="{973326A1-F10B-4FC7-ACD5-0C542EE5FFCD}" destId="{C8EBA71E-3B5A-4C3E-88A4-E56FE25BBF48}" srcOrd="4" destOrd="0" parTransId="{F37119BE-BB2B-4B81-A3B5-85E201C9C941}" sibTransId="{09F3EB97-2F6B-4005-AC3B-C18A91E52FE2}"/>
    <dgm:cxn modelId="{4A8B88AC-B92F-4972-ADD1-C512880578DD}" type="presParOf" srcId="{9616EF70-1967-4E66-93A1-C50FBBC81CA0}" destId="{83FAF1AA-068F-4FFB-9B0B-B75EAFE5B9AE}" srcOrd="0" destOrd="0" presId="urn:microsoft.com/office/officeart/2005/8/layout/cycle3"/>
    <dgm:cxn modelId="{F1A4FB06-7384-4DED-B3EF-2C125568F170}" type="presParOf" srcId="{83FAF1AA-068F-4FFB-9B0B-B75EAFE5B9AE}" destId="{110023C3-4715-420D-B21D-E2BFE411859F}" srcOrd="0" destOrd="0" presId="urn:microsoft.com/office/officeart/2005/8/layout/cycle3"/>
    <dgm:cxn modelId="{4D734406-0440-42C3-A6FA-3B369D60627A}" type="presParOf" srcId="{83FAF1AA-068F-4FFB-9B0B-B75EAFE5B9AE}" destId="{B3A948C0-72C8-47B4-BEC0-3087A7DB747E}" srcOrd="1" destOrd="0" presId="urn:microsoft.com/office/officeart/2005/8/layout/cycle3"/>
    <dgm:cxn modelId="{CD08506A-7BB4-43B3-A280-077E404CF196}" type="presParOf" srcId="{83FAF1AA-068F-4FFB-9B0B-B75EAFE5B9AE}" destId="{5CF22BAF-067D-4274-B930-45296F2F2999}" srcOrd="2" destOrd="0" presId="urn:microsoft.com/office/officeart/2005/8/layout/cycle3"/>
    <dgm:cxn modelId="{18098895-B8DE-4F11-B007-BDFC08BFD002}" type="presParOf" srcId="{83FAF1AA-068F-4FFB-9B0B-B75EAFE5B9AE}" destId="{90D170E7-8BA5-4554-8986-2C39BC3B6AD4}" srcOrd="3" destOrd="0" presId="urn:microsoft.com/office/officeart/2005/8/layout/cycle3"/>
    <dgm:cxn modelId="{0D7465FA-BDD1-4A5D-AEC8-163EAFA137D7}" type="presParOf" srcId="{83FAF1AA-068F-4FFB-9B0B-B75EAFE5B9AE}" destId="{AF79B8BF-A414-40C7-987D-436AD78BF4F6}" srcOrd="4" destOrd="0" presId="urn:microsoft.com/office/officeart/2005/8/layout/cycle3"/>
    <dgm:cxn modelId="{4E126865-711C-4FAD-9A95-0DAB4D0E2326}" type="presParOf" srcId="{83FAF1AA-068F-4FFB-9B0B-B75EAFE5B9AE}" destId="{32FDB534-3841-46E5-9498-410F81B678F2}" srcOrd="5" destOrd="0" presId="urn:microsoft.com/office/officeart/2005/8/layout/cycle3"/>
    <dgm:cxn modelId="{1B975E09-5C56-4CD1-B7A1-8AC7B188E990}" type="presParOf" srcId="{83FAF1AA-068F-4FFB-9B0B-B75EAFE5B9AE}" destId="{B0C7043C-C526-4E67-A6C7-A1CE9C045F3F}" srcOrd="6" destOrd="0" presId="urn:microsoft.com/office/officeart/2005/8/layout/cycle3"/>
    <dgm:cxn modelId="{72C1712C-4F42-488F-A6AC-E06C2F5AF17D}" type="presParOf" srcId="{83FAF1AA-068F-4FFB-9B0B-B75EAFE5B9AE}" destId="{E5196FBC-C3E7-43BC-8F21-DC6488893B8A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948C0-72C8-47B4-BEC0-3087A7DB747E}">
      <dsp:nvSpPr>
        <dsp:cNvPr id="0" name=""/>
        <dsp:cNvSpPr/>
      </dsp:nvSpPr>
      <dsp:spPr>
        <a:xfrm>
          <a:off x="1743515" y="-31842"/>
          <a:ext cx="5083859" cy="5083859"/>
        </a:xfrm>
        <a:prstGeom prst="circularArrow">
          <a:avLst>
            <a:gd name="adj1" fmla="val 5544"/>
            <a:gd name="adj2" fmla="val 330680"/>
            <a:gd name="adj3" fmla="val 14497856"/>
            <a:gd name="adj4" fmla="val 16960487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023C3-4715-420D-B21D-E2BFE411859F}">
      <dsp:nvSpPr>
        <dsp:cNvPr id="0" name=""/>
        <dsp:cNvSpPr/>
      </dsp:nvSpPr>
      <dsp:spPr>
        <a:xfrm>
          <a:off x="3484016" y="1939"/>
          <a:ext cx="1602857" cy="8014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1. Requirements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523138" y="41061"/>
        <a:ext cx="1524613" cy="723184"/>
      </dsp:txXfrm>
    </dsp:sp>
    <dsp:sp modelId="{5CF22BAF-067D-4274-B930-45296F2F2999}">
      <dsp:nvSpPr>
        <dsp:cNvPr id="0" name=""/>
        <dsp:cNvSpPr/>
      </dsp:nvSpPr>
      <dsp:spPr>
        <a:xfrm>
          <a:off x="5178994" y="818197"/>
          <a:ext cx="1602857" cy="801428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2. Assess Current Posture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218116" y="857319"/>
        <a:ext cx="1524613" cy="723184"/>
      </dsp:txXfrm>
    </dsp:sp>
    <dsp:sp modelId="{90D170E7-8BA5-4554-8986-2C39BC3B6AD4}">
      <dsp:nvSpPr>
        <dsp:cNvPr id="0" name=""/>
        <dsp:cNvSpPr/>
      </dsp:nvSpPr>
      <dsp:spPr>
        <a:xfrm>
          <a:off x="5597618" y="2652312"/>
          <a:ext cx="1602857" cy="801428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3. Remediation Plan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636740" y="2691434"/>
        <a:ext cx="1524613" cy="723184"/>
      </dsp:txXfrm>
    </dsp:sp>
    <dsp:sp modelId="{AF79B8BF-A414-40C7-987D-436AD78BF4F6}">
      <dsp:nvSpPr>
        <dsp:cNvPr id="0" name=""/>
        <dsp:cNvSpPr/>
      </dsp:nvSpPr>
      <dsp:spPr>
        <a:xfrm>
          <a:off x="4424658" y="4123158"/>
          <a:ext cx="1602857" cy="80142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4. Implement Controls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463780" y="4162280"/>
        <a:ext cx="1524613" cy="723184"/>
      </dsp:txXfrm>
    </dsp:sp>
    <dsp:sp modelId="{32FDB534-3841-46E5-9498-410F81B678F2}">
      <dsp:nvSpPr>
        <dsp:cNvPr id="0" name=""/>
        <dsp:cNvSpPr/>
      </dsp:nvSpPr>
      <dsp:spPr>
        <a:xfrm>
          <a:off x="2543375" y="4123158"/>
          <a:ext cx="1602857" cy="801428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5. Test/Validate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582497" y="4162280"/>
        <a:ext cx="1524613" cy="723184"/>
      </dsp:txXfrm>
    </dsp:sp>
    <dsp:sp modelId="{B0C7043C-C526-4E67-A6C7-A1CE9C045F3F}">
      <dsp:nvSpPr>
        <dsp:cNvPr id="0" name=""/>
        <dsp:cNvSpPr/>
      </dsp:nvSpPr>
      <dsp:spPr>
        <a:xfrm>
          <a:off x="1370415" y="2652312"/>
          <a:ext cx="1602857" cy="801428"/>
        </a:xfrm>
        <a:prstGeom prst="round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6. Accredit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409537" y="2691434"/>
        <a:ext cx="1524613" cy="723184"/>
      </dsp:txXfrm>
    </dsp:sp>
    <dsp:sp modelId="{E5196FBC-C3E7-43BC-8F21-DC6488893B8A}">
      <dsp:nvSpPr>
        <dsp:cNvPr id="0" name=""/>
        <dsp:cNvSpPr/>
      </dsp:nvSpPr>
      <dsp:spPr>
        <a:xfrm>
          <a:off x="1789039" y="818197"/>
          <a:ext cx="1602857" cy="80142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7. Monitor &amp; Audit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828161" y="857319"/>
        <a:ext cx="1524613" cy="723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27-Jul-17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amm.org/downloads/SAMM-1.0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amm.org/downloads/SAMM-1.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amm.org/downloads/SAMM-1.0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The systems development life-cycle (SDLC) should embed the Information Security activities forming a sec-SDLC (secure SDLC)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78" y="1337479"/>
            <a:ext cx="3360508" cy="9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80" y="2361063"/>
            <a:ext cx="4640239" cy="370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46" y="5288633"/>
            <a:ext cx="3360508" cy="9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14" y="1413965"/>
            <a:ext cx="7434948" cy="370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4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The SAMM document sections: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Candara" panose="020E0502030303020204" pitchFamily="34" charset="0"/>
              </a:rPr>
              <a:t>Understanding the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Candara" panose="020E0502030303020204" pitchFamily="34" charset="0"/>
              </a:rPr>
              <a:t>Applying the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Candara" panose="020E0502030303020204" pitchFamily="34" charset="0"/>
              </a:rPr>
              <a:t>Security practices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Candara" panose="020E0502030303020204" pitchFamily="34" charset="0"/>
              </a:rPr>
              <a:t>Case studies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8257" y="5466899"/>
            <a:ext cx="3459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www.opensamm.org/downloads/SAMM-1.0.pdf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415" y="58080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2783195"/>
              </p:ext>
            </p:extLst>
          </p:nvPr>
        </p:nvGraphicFramePr>
        <p:xfrm>
          <a:off x="457199" y="1260520"/>
          <a:ext cx="8570891" cy="492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846156" y="3057098"/>
            <a:ext cx="2599408" cy="696036"/>
          </a:xfrm>
          <a:prstGeom prst="round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***FORMAL BUSINESS LAUNCH OR GO-LIVE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4515" y="3166260"/>
            <a:ext cx="1809020" cy="101566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INFORMATION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SECURITY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LIFECYCLE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3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Software Assurance Maturity Model (SAMM) developed by OWASP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 guide to building security into software development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96 page 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8257" y="5808099"/>
            <a:ext cx="3459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http://www.opensamm.org/downloads/SAMM-1.0.pdf</a:t>
            </a:r>
          </a:p>
        </p:txBody>
      </p:sp>
    </p:spTree>
    <p:extLst>
      <p:ext uri="{BB962C8B-B14F-4D97-AF65-F5344CB8AC3E}">
        <p14:creationId xmlns:p14="http://schemas.microsoft.com/office/powerpoint/2010/main" val="493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78" y="1419367"/>
            <a:ext cx="3360508" cy="9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2" y="2544922"/>
            <a:ext cx="7716971" cy="30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Four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critical business functions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For each business function there are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three security practices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For each security practice,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three maturity levels as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8257" y="5808099"/>
            <a:ext cx="3459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www.opensamm.org/downloads/SAMM-1.0.pdf</a:t>
            </a:r>
            <a:r>
              <a:rPr lang="en-US" dirty="0" smtClean="0"/>
              <a:t> (PAGE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>
                <a:latin typeface="Candara" panose="020E0502030303020204" pitchFamily="34" charset="0"/>
              </a:rPr>
              <a:t>The Software Assurance Maturity Model (SAMM) is an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open framework </a:t>
            </a:r>
            <a:r>
              <a:rPr lang="en-US" sz="2600" dirty="0">
                <a:latin typeface="Candara" panose="020E0502030303020204" pitchFamily="34" charset="0"/>
              </a:rPr>
              <a:t>to help organizations formulate and implement a strategy for software security that is tailored to the specific risks facing the organization.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8257" y="5808099"/>
            <a:ext cx="3459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www.opensamm.org/downloads/SAMM-1.0.pdf</a:t>
            </a:r>
            <a:r>
              <a:rPr lang="en-US" dirty="0" smtClean="0"/>
              <a:t> (PAGE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78" y="1337479"/>
            <a:ext cx="3360508" cy="9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23" y="2347415"/>
            <a:ext cx="4491833" cy="353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78" y="1337479"/>
            <a:ext cx="3360508" cy="9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110" y="2365613"/>
            <a:ext cx="4394579" cy="354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Embedding InfoSec Lifecycle Into SDLC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78" y="1337479"/>
            <a:ext cx="3360508" cy="9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15" y="2338033"/>
            <a:ext cx="4805014" cy="37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18074</TotalTime>
  <Words>253</Words>
  <Application>Microsoft Office PowerPoint</Application>
  <PresentationFormat>On-screen Show (4:3)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Embedding InfoSec Lifecycle Into SDLC</vt:lpstr>
      <vt:lpstr>Embedding InfoSec Lifecycle Into SDLC</vt:lpstr>
      <vt:lpstr>Embedding InfoSec Lifecycle Into SDLC</vt:lpstr>
      <vt:lpstr>Embedding InfoSec Lifecycle Into SDLC</vt:lpstr>
      <vt:lpstr>Embedding InfoSec Lifecycle Into SDLC</vt:lpstr>
      <vt:lpstr>Embedding InfoSec Lifecycle Into SDLC</vt:lpstr>
      <vt:lpstr>Embedding InfoSec Lifecycle Into SDLC</vt:lpstr>
      <vt:lpstr>Embedding InfoSec Lifecycle Into SDLC</vt:lpstr>
      <vt:lpstr>Embedding InfoSec Lifecycle Into SDLC</vt:lpstr>
      <vt:lpstr>Embedding InfoSec Lifecycle Into SDLC</vt:lpstr>
      <vt:lpstr>Embedding InfoSec Lifecycle Into SDLC</vt:lpstr>
      <vt:lpstr>Embedding InfoSec Lifecycle Into SDLC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1522</cp:revision>
  <cp:lastPrinted>2017-07-15T17:14:51Z</cp:lastPrinted>
  <dcterms:modified xsi:type="dcterms:W3CDTF">2017-07-27T14:09:12Z</dcterms:modified>
</cp:coreProperties>
</file>