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3" r:id="rId2"/>
    <p:sldId id="384" r:id="rId3"/>
    <p:sldId id="385" r:id="rId4"/>
    <p:sldId id="389" r:id="rId5"/>
    <p:sldId id="390" r:id="rId6"/>
    <p:sldId id="395" r:id="rId7"/>
    <p:sldId id="391" r:id="rId8"/>
    <p:sldId id="392" r:id="rId9"/>
    <p:sldId id="396" r:id="rId10"/>
    <p:sldId id="393" r:id="rId11"/>
    <p:sldId id="394" r:id="rId12"/>
    <p:sldId id="397" r:id="rId13"/>
    <p:sldId id="3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The OWASP Software Assurance Maturity Model (SAMM) undertakes software security testing &amp; validation during the following phases: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Verification</a:t>
            </a:r>
          </a:p>
          <a:p>
            <a:pPr marL="914400" lvl="1" indent="-457200"/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Deployment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Operational Enablement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  <a:endParaRPr lang="en-US" sz="2600" dirty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Focused </a:t>
            </a:r>
            <a:r>
              <a:rPr lang="en-US" sz="2600" dirty="0">
                <a:latin typeface="Candara" panose="020E0502030303020204" pitchFamily="34" charset="0"/>
              </a:rPr>
              <a:t>on gathering security critical information </a:t>
            </a:r>
            <a:r>
              <a:rPr lang="en-US" sz="2600" dirty="0" smtClean="0">
                <a:latin typeface="Candara" panose="020E0502030303020204" pitchFamily="34" charset="0"/>
              </a:rPr>
              <a:t>from the </a:t>
            </a:r>
            <a:r>
              <a:rPr lang="en-US" sz="2600" dirty="0">
                <a:latin typeface="Candara" panose="020E0502030303020204" pitchFamily="34" charset="0"/>
              </a:rPr>
              <a:t>project teams building software and communicating it to the users and operators of the </a:t>
            </a:r>
            <a:r>
              <a:rPr lang="en-US" sz="2600" dirty="0" smtClean="0">
                <a:latin typeface="Candara" panose="020E0502030303020204" pitchFamily="34" charset="0"/>
              </a:rPr>
              <a:t>software.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Operational Enablement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Without this information, even the most securely designed software carries undue risks since </a:t>
            </a:r>
            <a:r>
              <a:rPr lang="en-US" sz="2600" dirty="0" smtClean="0">
                <a:latin typeface="Candara" panose="020E0502030303020204" pitchFamily="34" charset="0"/>
              </a:rPr>
              <a:t>important security </a:t>
            </a:r>
            <a:r>
              <a:rPr lang="en-US" sz="2600" dirty="0">
                <a:latin typeface="Candara" panose="020E0502030303020204" pitchFamily="34" charset="0"/>
              </a:rPr>
              <a:t>characteristics and choices will not be known at a deployment site.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2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80" y="1492009"/>
            <a:ext cx="7581132" cy="318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3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SAMM is an excellent model for software (security) assurance</a:t>
            </a:r>
          </a:p>
          <a:p>
            <a:pPr marL="514350" indent="-457200"/>
            <a:r>
              <a:rPr lang="en-US" sz="25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OWASP also has a multitude of additional materials, guidance, and tools for software and </a:t>
            </a:r>
            <a:r>
              <a:rPr lang="en-US" sz="2500" b="1" dirty="0" err="1" smtClean="0">
                <a:solidFill>
                  <a:schemeClr val="tx2"/>
                </a:solidFill>
                <a:latin typeface="Candara" panose="020E0502030303020204" pitchFamily="34" charset="0"/>
              </a:rPr>
              <a:t>seb</a:t>
            </a:r>
            <a:r>
              <a:rPr lang="en-US" sz="25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 application 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</a:t>
            </a:r>
            <a:r>
              <a:rPr lang="en-US" sz="28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9815" y="4044462"/>
            <a:ext cx="126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END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58" y="1719618"/>
            <a:ext cx="7571784" cy="33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4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OWASP Software Assurance Maturity Model (SAMM)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Deployment Phase: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Environment Hardening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Vulnerability Management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Operational Enablement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5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Environment Hardening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F</a:t>
            </a:r>
            <a:r>
              <a:rPr lang="en-US" sz="2600" dirty="0" smtClean="0">
                <a:latin typeface="Candara" panose="020E0502030303020204" pitchFamily="34" charset="0"/>
              </a:rPr>
              <a:t>ocused </a:t>
            </a:r>
            <a:r>
              <a:rPr lang="en-US" sz="2600" dirty="0">
                <a:latin typeface="Candara" panose="020E0502030303020204" pitchFamily="34" charset="0"/>
              </a:rPr>
              <a:t>on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building assurance for the runtime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environment </a:t>
            </a:r>
            <a:r>
              <a:rPr lang="en-US" sz="2600" dirty="0" smtClean="0">
                <a:latin typeface="Candara" panose="020E0502030303020204" pitchFamily="34" charset="0"/>
              </a:rPr>
              <a:t>that </a:t>
            </a:r>
            <a:r>
              <a:rPr lang="en-US" sz="2600" dirty="0">
                <a:latin typeface="Candara" panose="020E0502030303020204" pitchFamily="34" charset="0"/>
              </a:rPr>
              <a:t>hosts the organization’s software.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Since </a:t>
            </a:r>
            <a:r>
              <a:rPr lang="en-US" sz="2600" dirty="0">
                <a:latin typeface="Candara" panose="020E0502030303020204" pitchFamily="34" charset="0"/>
              </a:rPr>
              <a:t>secure operation of an application can </a:t>
            </a:r>
            <a:r>
              <a:rPr lang="en-US" sz="2600" dirty="0" smtClean="0">
                <a:latin typeface="Candara" panose="020E0502030303020204" pitchFamily="34" charset="0"/>
              </a:rPr>
              <a:t>be...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Environment Hardening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deteriorated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by problems in external components</a:t>
            </a:r>
            <a:r>
              <a:rPr lang="en-US" sz="2600" dirty="0">
                <a:latin typeface="Candara" panose="020E0502030303020204" pitchFamily="34" charset="0"/>
              </a:rPr>
              <a:t>, hardening this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underlying infrastructure directly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improves the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overall security posture </a:t>
            </a:r>
            <a:r>
              <a:rPr lang="en-US" sz="2600" dirty="0">
                <a:latin typeface="Candara" panose="020E0502030303020204" pitchFamily="34" charset="0"/>
              </a:rPr>
              <a:t>of the software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88" y="1521646"/>
            <a:ext cx="7432762" cy="313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9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Vulnerability Management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  <a:endParaRPr lang="en-US" sz="2600" dirty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Focused </a:t>
            </a:r>
            <a:r>
              <a:rPr lang="en-US" sz="2600" dirty="0">
                <a:latin typeface="Candara" panose="020E0502030303020204" pitchFamily="34" charset="0"/>
              </a:rPr>
              <a:t>on the processes within an organization </a:t>
            </a:r>
            <a:r>
              <a:rPr lang="en-US" sz="2600" dirty="0" smtClean="0">
                <a:latin typeface="Candara" panose="020E0502030303020204" pitchFamily="34" charset="0"/>
              </a:rPr>
              <a:t>with respect </a:t>
            </a:r>
            <a:r>
              <a:rPr lang="en-US" sz="2600" dirty="0">
                <a:latin typeface="Candara" panose="020E0502030303020204" pitchFamily="34" charset="0"/>
              </a:rPr>
              <a:t>to handling vulnerability reports and operational incidents.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By </a:t>
            </a:r>
            <a:r>
              <a:rPr lang="en-US" sz="2600" dirty="0">
                <a:latin typeface="Candara" panose="020E0502030303020204" pitchFamily="34" charset="0"/>
              </a:rPr>
              <a:t>having these processes in </a:t>
            </a:r>
            <a:r>
              <a:rPr lang="en-US" sz="2600" dirty="0" smtClean="0">
                <a:latin typeface="Candara" panose="020E0502030303020204" pitchFamily="34" charset="0"/>
              </a:rPr>
              <a:t>place, an organization’s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</a:rPr>
              <a:t>Vulnerability Management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…projects </a:t>
            </a:r>
            <a:r>
              <a:rPr lang="en-US" sz="2600" dirty="0">
                <a:latin typeface="Candara" panose="020E0502030303020204" pitchFamily="34" charset="0"/>
              </a:rPr>
              <a:t>will have consistent expectations and increased efficiency for handling these events, rather than chaotic and uninformed responses.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0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Software Security Testing &amp; Validation–2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82" y="1582783"/>
            <a:ext cx="7548102" cy="31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18407</TotalTime>
  <Words>322</Words>
  <Application>Microsoft Office PowerPoint</Application>
  <PresentationFormat>On-screen Show (4:3)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Candara</vt:lpstr>
      <vt:lpstr>Office Theme</vt:lpstr>
      <vt:lpstr>Software Security Testing &amp; Validation–2</vt:lpstr>
      <vt:lpstr>Software Security Testing &amp; Validation–2</vt:lpstr>
      <vt:lpstr>Software Security Testing &amp; Validation–2</vt:lpstr>
      <vt:lpstr>Software Security Testing &amp; Validation–2</vt:lpstr>
      <vt:lpstr>Software Security Testing &amp; Validation–2</vt:lpstr>
      <vt:lpstr>Software Security Testing &amp; Validation–2</vt:lpstr>
      <vt:lpstr>Software Security Testing &amp; Validation–2</vt:lpstr>
      <vt:lpstr>Software Security Testing &amp; Validation–2</vt:lpstr>
      <vt:lpstr>Software Security Testing &amp; Validation–2</vt:lpstr>
      <vt:lpstr>Software Security Testing &amp; Validation–2</vt:lpstr>
      <vt:lpstr>Software Security Testing &amp; Validation–2</vt:lpstr>
      <vt:lpstr>Software Security Testing &amp; Validation–2</vt:lpstr>
      <vt:lpstr>Software Security Testing &amp; Validation–2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1546</cp:revision>
  <cp:lastPrinted>2017-07-15T17:14:51Z</cp:lastPrinted>
  <dcterms:modified xsi:type="dcterms:W3CDTF">2017-07-31T09:59:20Z</dcterms:modified>
</cp:coreProperties>
</file>