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0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PMIs five phases of project management:</a:t>
            </a:r>
          </a:p>
          <a:p>
            <a:pPr marL="914400" lvl="1" indent="-457200"/>
            <a:r>
              <a:rPr lang="en-US" sz="2200" dirty="0" smtClean="0">
                <a:latin typeface="Candara" panose="020E0502030303020204" pitchFamily="34" charset="0"/>
              </a:rPr>
              <a:t>Initiate</a:t>
            </a:r>
          </a:p>
          <a:p>
            <a:pPr marL="914400" lvl="1" indent="-457200"/>
            <a:r>
              <a:rPr lang="en-US" sz="2200" dirty="0" smtClean="0">
                <a:latin typeface="Candara" panose="020E0502030303020204" pitchFamily="34" charset="0"/>
              </a:rPr>
              <a:t>Plan</a:t>
            </a:r>
          </a:p>
          <a:p>
            <a:pPr marL="914400" lvl="1" indent="-457200"/>
            <a:r>
              <a:rPr lang="en-US" sz="2200" dirty="0" smtClean="0">
                <a:latin typeface="Candara" panose="020E0502030303020204" pitchFamily="34" charset="0"/>
              </a:rPr>
              <a:t>Executing</a:t>
            </a:r>
          </a:p>
          <a:p>
            <a:pPr marL="914400" lvl="1" indent="-457200"/>
            <a:r>
              <a:rPr lang="en-US" sz="2200" dirty="0" smtClean="0">
                <a:latin typeface="Candara" panose="020E0502030303020204" pitchFamily="34" charset="0"/>
              </a:rPr>
              <a:t>Controlling</a:t>
            </a:r>
          </a:p>
          <a:p>
            <a:pPr marL="914400" lvl="1" indent="-457200"/>
            <a:r>
              <a:rPr lang="en-US" sz="2200" dirty="0" smtClean="0">
                <a:latin typeface="Candara" panose="020E0502030303020204" pitchFamily="34" charset="0"/>
              </a:rPr>
              <a:t>Closing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Into Project Management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2376" y="4683547"/>
            <a:ext cx="3523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https://project-management.com/top-5-project-management-phases/</a:t>
            </a: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Into Project Management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37295"/>
              </p:ext>
            </p:extLst>
          </p:nvPr>
        </p:nvGraphicFramePr>
        <p:xfrm>
          <a:off x="764540" y="1501254"/>
          <a:ext cx="7570570" cy="4583023"/>
        </p:xfrm>
        <a:graphic>
          <a:graphicData uri="http://schemas.openxmlformats.org/drawingml/2006/table">
            <a:tbl>
              <a:tblPr/>
              <a:tblGrid>
                <a:gridCol w="7570570"/>
              </a:tblGrid>
              <a:tr h="2137854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2600" dirty="0" smtClean="0">
                          <a:latin typeface="Candara" panose="020E0502030303020204" pitchFamily="34" charset="0"/>
                        </a:rPr>
                        <a:t>Project sponsorship, requirement</a:t>
                      </a:r>
                      <a:r>
                        <a:rPr lang="en-US" sz="2600" baseline="0" dirty="0" smtClean="0">
                          <a:latin typeface="Candara" panose="020E0502030303020204" pitchFamily="34" charset="0"/>
                        </a:rPr>
                        <a:t> gathering &amp; analysis, develop project charter</a:t>
                      </a:r>
                      <a:endParaRPr lang="en-US" sz="2600" dirty="0" smtClean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169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SECURITY TASKS: 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sz="2600" b="1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-Security requirements</a:t>
                      </a:r>
                      <a:r>
                        <a:rPr lang="en-US" sz="2600" b="1" baseline="0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 study</a:t>
                      </a:r>
                    </a:p>
                    <a:p>
                      <a:r>
                        <a:rPr lang="en-US" sz="2600" b="1" baseline="0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-Security impact assessment</a:t>
                      </a:r>
                    </a:p>
                    <a:p>
                      <a:r>
                        <a:rPr lang="en-US" sz="2600" b="1" baseline="0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-Security section in project charter</a:t>
                      </a:r>
                      <a:endParaRPr lang="en-US" sz="2600" b="1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764"/>
              </p:ext>
            </p:extLst>
          </p:nvPr>
        </p:nvGraphicFramePr>
        <p:xfrm>
          <a:off x="782125" y="1501254"/>
          <a:ext cx="4080681" cy="709683"/>
        </p:xfrm>
        <a:graphic>
          <a:graphicData uri="http://schemas.openxmlformats.org/drawingml/2006/table">
            <a:tbl>
              <a:tblPr/>
              <a:tblGrid>
                <a:gridCol w="4080681"/>
              </a:tblGrid>
              <a:tr h="709683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bg1"/>
                          </a:solidFill>
                        </a:rPr>
                        <a:t>Initiate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3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Into Project Management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02021"/>
              </p:ext>
            </p:extLst>
          </p:nvPr>
        </p:nvGraphicFramePr>
        <p:xfrm>
          <a:off x="883167" y="1501254"/>
          <a:ext cx="7364018" cy="4681182"/>
        </p:xfrm>
        <a:graphic>
          <a:graphicData uri="http://schemas.openxmlformats.org/drawingml/2006/table">
            <a:tbl>
              <a:tblPr/>
              <a:tblGrid>
                <a:gridCol w="7364018"/>
              </a:tblGrid>
              <a:tr h="218364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2600" dirty="0" smtClean="0">
                          <a:latin typeface="Candara" panose="020E0502030303020204" pitchFamily="34" charset="0"/>
                        </a:rPr>
                        <a:t>Build</a:t>
                      </a:r>
                      <a:r>
                        <a:rPr lang="en-US" sz="2600" baseline="0" dirty="0" smtClean="0">
                          <a:latin typeface="Candara" panose="020E0502030303020204" pitchFamily="34" charset="0"/>
                        </a:rPr>
                        <a:t> project plan and identify resources &amp; schedule for the project</a:t>
                      </a:r>
                      <a:endParaRPr lang="en-US" sz="2600" dirty="0" smtClean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540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SECURITY TASKS: </a:t>
                      </a:r>
                    </a:p>
                    <a:p>
                      <a:endParaRPr lang="en-US" b="1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baseline="0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-Identify security role, team, and resources</a:t>
                      </a:r>
                    </a:p>
                    <a:p>
                      <a:r>
                        <a:rPr lang="en-US" sz="2600" b="1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-Risk management</a:t>
                      </a:r>
                      <a:r>
                        <a:rPr lang="en-US" sz="2600" b="1" baseline="0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 plan </a:t>
                      </a:r>
                    </a:p>
                    <a:p>
                      <a:r>
                        <a:rPr lang="en-US" sz="2600" b="1" baseline="0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-Embed security tasks into phased project plan</a:t>
                      </a:r>
                      <a:r>
                        <a:rPr lang="en-US" sz="2600" b="1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653031"/>
              </p:ext>
            </p:extLst>
          </p:nvPr>
        </p:nvGraphicFramePr>
        <p:xfrm>
          <a:off x="907820" y="1501254"/>
          <a:ext cx="3829292" cy="709684"/>
        </p:xfrm>
        <a:graphic>
          <a:graphicData uri="http://schemas.openxmlformats.org/drawingml/2006/table">
            <a:tbl>
              <a:tblPr/>
              <a:tblGrid>
                <a:gridCol w="3829292"/>
              </a:tblGrid>
              <a:tr h="709684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bg1"/>
                          </a:solidFill>
                        </a:rPr>
                        <a:t>Plan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2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Into Project Management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66755"/>
              </p:ext>
            </p:extLst>
          </p:nvPr>
        </p:nvGraphicFramePr>
        <p:xfrm>
          <a:off x="764540" y="1501254"/>
          <a:ext cx="7623324" cy="4512684"/>
        </p:xfrm>
        <a:graphic>
          <a:graphicData uri="http://schemas.openxmlformats.org/drawingml/2006/table">
            <a:tbl>
              <a:tblPr/>
              <a:tblGrid>
                <a:gridCol w="7623324"/>
              </a:tblGrid>
              <a:tr h="210504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2600" dirty="0" smtClean="0">
                          <a:latin typeface="Candara" panose="020E0502030303020204" pitchFamily="34" charset="0"/>
                        </a:rPr>
                        <a:t>Execute the project,</a:t>
                      </a:r>
                      <a:r>
                        <a:rPr lang="en-US" sz="2600" baseline="0" dirty="0" smtClean="0">
                          <a:latin typeface="Candara" panose="020E0502030303020204" pitchFamily="34" charset="0"/>
                        </a:rPr>
                        <a:t> project performance review &amp; corrections</a:t>
                      </a:r>
                      <a:endParaRPr lang="en-US" sz="2600" dirty="0" smtClean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642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SECURITY TASKS: 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sz="2600" b="1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-Track</a:t>
                      </a:r>
                      <a:r>
                        <a:rPr lang="en-US" sz="2600" b="1" baseline="0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 security tasks</a:t>
                      </a:r>
                    </a:p>
                    <a:p>
                      <a:r>
                        <a:rPr lang="en-US" sz="2600" b="1" baseline="0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-Security dashboard</a:t>
                      </a:r>
                    </a:p>
                    <a:p>
                      <a:r>
                        <a:rPr lang="en-US" sz="2600" b="1" baseline="0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-Weekly, monthly, quarterly progress reports</a:t>
                      </a:r>
                      <a:endParaRPr lang="en-US" sz="2600" b="1" dirty="0" smtClean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00415"/>
              </p:ext>
            </p:extLst>
          </p:nvPr>
        </p:nvGraphicFramePr>
        <p:xfrm>
          <a:off x="782125" y="1501254"/>
          <a:ext cx="4080681" cy="709683"/>
        </p:xfrm>
        <a:graphic>
          <a:graphicData uri="http://schemas.openxmlformats.org/drawingml/2006/table">
            <a:tbl>
              <a:tblPr/>
              <a:tblGrid>
                <a:gridCol w="4080681"/>
              </a:tblGrid>
              <a:tr h="709683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bg1"/>
                          </a:solidFill>
                        </a:rPr>
                        <a:t>Executing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Into Project Management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94006"/>
              </p:ext>
            </p:extLst>
          </p:nvPr>
        </p:nvGraphicFramePr>
        <p:xfrm>
          <a:off x="799710" y="1501254"/>
          <a:ext cx="7588155" cy="4477515"/>
        </p:xfrm>
        <a:graphic>
          <a:graphicData uri="http://schemas.openxmlformats.org/drawingml/2006/table">
            <a:tbl>
              <a:tblPr/>
              <a:tblGrid>
                <a:gridCol w="7588155"/>
              </a:tblGrid>
              <a:tr h="208863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2600" dirty="0" smtClean="0">
                          <a:latin typeface="Candara" panose="020E0502030303020204" pitchFamily="34" charset="0"/>
                        </a:rPr>
                        <a:t>Project controlling, monitoring &amp; corrections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878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SECURITY TASKS: 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sz="2600" b="1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-Utilize</a:t>
                      </a:r>
                      <a:r>
                        <a:rPr lang="en-US" sz="2600" b="1" baseline="0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 contingency if required</a:t>
                      </a:r>
                    </a:p>
                    <a:p>
                      <a:r>
                        <a:rPr lang="en-US" sz="2600" b="1" baseline="0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-Prioritize remaining tasks</a:t>
                      </a:r>
                    </a:p>
                    <a:p>
                      <a:r>
                        <a:rPr lang="en-US" sz="2600" b="1" baseline="0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-Re-plan phases &amp; cover for delays</a:t>
                      </a:r>
                      <a:endParaRPr lang="en-US" sz="2600" b="1" dirty="0" smtClean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00078"/>
              </p:ext>
            </p:extLst>
          </p:nvPr>
        </p:nvGraphicFramePr>
        <p:xfrm>
          <a:off x="817295" y="1501254"/>
          <a:ext cx="4080681" cy="709683"/>
        </p:xfrm>
        <a:graphic>
          <a:graphicData uri="http://schemas.openxmlformats.org/drawingml/2006/table">
            <a:tbl>
              <a:tblPr/>
              <a:tblGrid>
                <a:gridCol w="4080681"/>
              </a:tblGrid>
              <a:tr h="709683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bg1"/>
                          </a:solidFill>
                        </a:rPr>
                        <a:t>Controlling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6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Into Project Management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8706"/>
              </p:ext>
            </p:extLst>
          </p:nvPr>
        </p:nvGraphicFramePr>
        <p:xfrm>
          <a:off x="834880" y="1501254"/>
          <a:ext cx="7517817" cy="4353570"/>
        </p:xfrm>
        <a:graphic>
          <a:graphicData uri="http://schemas.openxmlformats.org/drawingml/2006/table">
            <a:tbl>
              <a:tblPr/>
              <a:tblGrid>
                <a:gridCol w="7517817"/>
              </a:tblGrid>
              <a:tr h="200661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2600" dirty="0" smtClean="0">
                          <a:latin typeface="Candara" panose="020E0502030303020204" pitchFamily="34" charset="0"/>
                        </a:rPr>
                        <a:t>Launch product or solution, </a:t>
                      </a:r>
                      <a:r>
                        <a:rPr lang="en-US" sz="2600" smtClean="0">
                          <a:latin typeface="Candara" panose="020E0502030303020204" pitchFamily="34" charset="0"/>
                        </a:rPr>
                        <a:t>relieve </a:t>
                      </a:r>
                      <a:r>
                        <a:rPr lang="en-US" sz="2600" smtClean="0">
                          <a:latin typeface="Candara" panose="020E0502030303020204" pitchFamily="34" charset="0"/>
                        </a:rPr>
                        <a:t>resources</a:t>
                      </a:r>
                      <a:endParaRPr lang="en-US" sz="2600" dirty="0" smtClean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5059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SECURITY TASKS: 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sz="2600" b="1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-Security accreditation</a:t>
                      </a:r>
                    </a:p>
                    <a:p>
                      <a:r>
                        <a:rPr lang="en-US" sz="2600" b="1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-Identify operational measures</a:t>
                      </a:r>
                    </a:p>
                    <a:p>
                      <a:r>
                        <a:rPr lang="en-US" sz="2600" b="1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-SOPs, incident</a:t>
                      </a:r>
                      <a:r>
                        <a:rPr lang="en-US" sz="2600" b="1" baseline="0" dirty="0" smtClean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 management, internal audit, monitoring</a:t>
                      </a:r>
                      <a:endParaRPr lang="en-US" sz="2600" b="1" dirty="0" smtClean="0">
                        <a:solidFill>
                          <a:schemeClr val="tx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12066"/>
              </p:ext>
            </p:extLst>
          </p:nvPr>
        </p:nvGraphicFramePr>
        <p:xfrm>
          <a:off x="852459" y="1501254"/>
          <a:ext cx="4080681" cy="709683"/>
        </p:xfrm>
        <a:graphic>
          <a:graphicData uri="http://schemas.openxmlformats.org/drawingml/2006/table">
            <a:tbl>
              <a:tblPr/>
              <a:tblGrid>
                <a:gridCol w="4080681"/>
              </a:tblGrid>
              <a:tr h="709683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bg1"/>
                          </a:solidFill>
                        </a:rPr>
                        <a:t>Closing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7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Senior management needs to ensure that security is integrated with IT project plans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Sufficient security resources should be made available to manage the security aspects of projects</a:t>
            </a:r>
            <a:endParaRPr lang="en-US" sz="22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Into Project Management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8107" y="532262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19455</TotalTime>
  <Words>240</Words>
  <Application>Microsoft Office PowerPoint</Application>
  <PresentationFormat>On-screen Show (4:3)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Embedding InfoSec Into Project Management</vt:lpstr>
      <vt:lpstr>Embedding InfoSec Into Project Management</vt:lpstr>
      <vt:lpstr>Embedding InfoSec Into Project Management</vt:lpstr>
      <vt:lpstr>Embedding InfoSec Into Project Management</vt:lpstr>
      <vt:lpstr>Embedding InfoSec Into Project Management</vt:lpstr>
      <vt:lpstr>Embedding InfoSec Into Project Management</vt:lpstr>
      <vt:lpstr>Embedding InfoSec Into Project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1560</cp:revision>
  <cp:lastPrinted>2017-07-15T17:14:51Z</cp:lastPrinted>
  <dcterms:modified xsi:type="dcterms:W3CDTF">2017-07-31T11:05:10Z</dcterms:modified>
</cp:coreProperties>
</file>