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383" r:id="rId2"/>
    <p:sldId id="385" r:id="rId3"/>
    <p:sldId id="384" r:id="rId4"/>
    <p:sldId id="386" r:id="rId5"/>
    <p:sldId id="387" r:id="rId6"/>
    <p:sldId id="388" r:id="rId7"/>
    <p:sldId id="389" r:id="rId8"/>
    <p:sldId id="390" r:id="rId9"/>
    <p:sldId id="392" r:id="rId10"/>
    <p:sldId id="39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326" autoAdjust="0"/>
    <p:restoredTop sz="94660"/>
  </p:normalViewPr>
  <p:slideViewPr>
    <p:cSldViewPr snapToGrid="0">
      <p:cViewPr varScale="1">
        <p:scale>
          <a:sx n="55" d="100"/>
          <a:sy n="55" d="100"/>
        </p:scale>
        <p:origin x="90" y="420"/>
      </p:cViewPr>
      <p:guideLst>
        <p:guide orient="horz" pos="816"/>
        <p:guide pos="2976"/>
        <p:guide pos="288"/>
        <p:guide orient="horz" pos="144"/>
        <p:guide orient="horz" pos="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7/31/2017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7/31/2017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10</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7/31/2017</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7/31/2017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7/31/2017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7/31/2017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7/31/2017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7/31/2017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7/31/2017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037170"/>
            <a:ext cx="3989710" cy="4980233"/>
          </a:xfrm>
        </p:spPr>
        <p:txBody>
          <a:bodyPr>
            <a:noAutofit/>
          </a:bodyPr>
          <a:lstStyle/>
          <a:p>
            <a:pPr marL="514350" indent="-457200"/>
            <a:r>
              <a:rPr lang="en-US" sz="2600" dirty="0" smtClean="0">
                <a:solidFill>
                  <a:schemeClr val="bg1">
                    <a:lumMod val="50000"/>
                  </a:schemeClr>
                </a:solidFill>
                <a:latin typeface="Candara" panose="020E0502030303020204" pitchFamily="34" charset="0"/>
              </a:rPr>
              <a:t>Vulnerability assessment</a:t>
            </a:r>
          </a:p>
          <a:p>
            <a:pPr marL="514350" indent="-457200"/>
            <a:r>
              <a:rPr lang="en-US" sz="2600" dirty="0" smtClean="0">
                <a:solidFill>
                  <a:schemeClr val="bg1">
                    <a:lumMod val="50000"/>
                  </a:schemeClr>
                </a:solidFill>
                <a:latin typeface="Candara" panose="020E0502030303020204" pitchFamily="34" charset="0"/>
              </a:rPr>
              <a:t>Penetration test</a:t>
            </a:r>
          </a:p>
          <a:p>
            <a:pPr marL="514350" indent="-457200"/>
            <a:r>
              <a:rPr lang="en-US" sz="2600" dirty="0" smtClean="0">
                <a:solidFill>
                  <a:schemeClr val="bg1">
                    <a:lumMod val="50000"/>
                  </a:schemeClr>
                </a:solidFill>
                <a:latin typeface="Candara" panose="020E0502030303020204" pitchFamily="34" charset="0"/>
              </a:rPr>
              <a:t>Audits</a:t>
            </a:r>
          </a:p>
          <a:p>
            <a:pPr marL="514350" indent="-457200"/>
            <a:r>
              <a:rPr lang="en-US" sz="2600" dirty="0" err="1" smtClean="0">
                <a:latin typeface="Candara" panose="020E0502030303020204" pitchFamily="34" charset="0"/>
              </a:rPr>
              <a:t>Whitebox</a:t>
            </a:r>
            <a:r>
              <a:rPr lang="en-US" sz="2600" dirty="0" smtClean="0">
                <a:latin typeface="Candara" panose="020E0502030303020204" pitchFamily="34" charset="0"/>
              </a:rPr>
              <a:t>/</a:t>
            </a:r>
            <a:r>
              <a:rPr lang="en-US" sz="2600" dirty="0" err="1" smtClean="0">
                <a:latin typeface="Candara" panose="020E0502030303020204" pitchFamily="34" charset="0"/>
              </a:rPr>
              <a:t>greybox</a:t>
            </a:r>
            <a:r>
              <a:rPr lang="en-US" sz="2600" dirty="0" smtClean="0">
                <a:latin typeface="Candara" panose="020E0502030303020204" pitchFamily="34" charset="0"/>
              </a:rPr>
              <a:t>/ </a:t>
            </a:r>
            <a:r>
              <a:rPr lang="en-US" sz="2600" dirty="0" err="1" smtClean="0">
                <a:latin typeface="Candara" panose="020E0502030303020204" pitchFamily="34" charset="0"/>
              </a:rPr>
              <a:t>blackbox</a:t>
            </a:r>
            <a:r>
              <a:rPr lang="en-US" sz="2600" dirty="0" smtClean="0">
                <a:latin typeface="Candara" panose="020E0502030303020204" pitchFamily="34" charset="0"/>
              </a:rPr>
              <a:t> assessments</a:t>
            </a:r>
          </a:p>
          <a:p>
            <a:pPr marL="514350" indent="-457200"/>
            <a:r>
              <a:rPr lang="en-US" sz="2600" dirty="0" smtClean="0">
                <a:latin typeface="Candara" panose="020E0502030303020204" pitchFamily="34" charset="0"/>
              </a:rPr>
              <a:t>Risk assessment</a:t>
            </a:r>
          </a:p>
          <a:p>
            <a:pPr marL="514350" indent="-457200"/>
            <a:r>
              <a:rPr lang="en-US" sz="2600" dirty="0" smtClean="0">
                <a:latin typeface="Candara" panose="020E0502030303020204" pitchFamily="34" charset="0"/>
              </a:rPr>
              <a:t>Threat assessment</a:t>
            </a:r>
          </a:p>
          <a:p>
            <a:pPr marL="514350" indent="-457200"/>
            <a:r>
              <a:rPr lang="en-US" sz="2600" dirty="0" smtClean="0">
                <a:latin typeface="Candara" panose="020E0502030303020204" pitchFamily="34" charset="0"/>
              </a:rPr>
              <a:t>Bug bounty</a:t>
            </a:r>
          </a:p>
          <a:p>
            <a:pPr marL="514350" indent="-457200"/>
            <a:r>
              <a:rPr lang="en-US" sz="2600" dirty="0" smtClean="0">
                <a:latin typeface="Candara" panose="020E0502030303020204" pitchFamily="34" charset="0"/>
              </a:rPr>
              <a:t>Red team </a:t>
            </a: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Types Of Security Assessments-Part 2</a:t>
            </a:r>
            <a:endParaRPr lang="en-US" sz="2800" dirty="0">
              <a:solidFill>
                <a:srgbClr val="002060"/>
              </a:solidFill>
              <a:latin typeface="Candara" panose="020E0502030303020204" pitchFamily="34" charset="0"/>
              <a:cs typeface="Arial"/>
            </a:endParaRPr>
          </a:p>
        </p:txBody>
      </p:sp>
      <p:sp>
        <p:nvSpPr>
          <p:cNvPr id="4" name="Rectangle 3"/>
          <p:cNvSpPr/>
          <p:nvPr/>
        </p:nvSpPr>
        <p:spPr>
          <a:xfrm>
            <a:off x="4736558" y="5610457"/>
            <a:ext cx="3862317" cy="646331"/>
          </a:xfrm>
          <a:prstGeom prst="rect">
            <a:avLst/>
          </a:prstGeom>
        </p:spPr>
        <p:txBody>
          <a:bodyPr wrap="square">
            <a:spAutoFit/>
          </a:bodyPr>
          <a:lstStyle/>
          <a:p>
            <a:r>
              <a:rPr lang="en-US" dirty="0"/>
              <a:t>https://danielmiessler.com/study/security-assessment-types/#gs.NdADAuQ</a:t>
            </a:r>
          </a:p>
        </p:txBody>
      </p:sp>
    </p:spTree>
    <p:extLst>
      <p:ext uri="{BB962C8B-B14F-4D97-AF65-F5344CB8AC3E}">
        <p14:creationId xmlns:p14="http://schemas.microsoft.com/office/powerpoint/2010/main" val="2007371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514350" indent="-457200"/>
            <a:r>
              <a:rPr lang="en-US" sz="2600" dirty="0" smtClean="0">
                <a:latin typeface="Candara" panose="020E0502030303020204" pitchFamily="34" charset="0"/>
              </a:rPr>
              <a:t>Threat assessment:</a:t>
            </a:r>
          </a:p>
          <a:p>
            <a:pPr marL="914400" lvl="1" indent="-457200"/>
            <a:r>
              <a:rPr lang="en-US" sz="2600" dirty="0" smtClean="0">
                <a:latin typeface="Candara" panose="020E0502030303020204" pitchFamily="34" charset="0"/>
              </a:rPr>
              <a:t>Lets look at red team exercises and bug bounty programs in the next module</a:t>
            </a:r>
          </a:p>
        </p:txBody>
      </p:sp>
      <p:sp>
        <p:nvSpPr>
          <p:cNvPr id="2" name="Slide Number Placeholder 1"/>
          <p:cNvSpPr>
            <a:spLocks noGrp="1"/>
          </p:cNvSpPr>
          <p:nvPr>
            <p:ph type="sldNum" sz="quarter" idx="12"/>
          </p:nvPr>
        </p:nvSpPr>
        <p:spPr/>
        <p:txBody>
          <a:bodyPr/>
          <a:lstStyle/>
          <a:p>
            <a:fld id="{16F07172-BAF6-F344-A163-E77E2B783464}" type="slidenum">
              <a:rPr lang="en-US" smtClean="0"/>
              <a:t>10</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Types Of Security Assessments-Part 2</a:t>
            </a:r>
            <a:endParaRPr lang="en-US" sz="2800" dirty="0">
              <a:solidFill>
                <a:srgbClr val="002060"/>
              </a:solidFill>
              <a:latin typeface="Candara" panose="020E0502030303020204" pitchFamily="34" charset="0"/>
              <a:cs typeface="Arial"/>
            </a:endParaRPr>
          </a:p>
        </p:txBody>
      </p:sp>
      <p:sp>
        <p:nvSpPr>
          <p:cNvPr id="3" name="TextBox 2"/>
          <p:cNvSpPr txBox="1"/>
          <p:nvPr/>
        </p:nvSpPr>
        <p:spPr>
          <a:xfrm>
            <a:off x="2333773" y="5500050"/>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1264018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Types Of Security Assessments-Part 2</a:t>
            </a:r>
            <a:endParaRPr lang="en-US" sz="2800" dirty="0">
              <a:solidFill>
                <a:srgbClr val="002060"/>
              </a:solidFill>
              <a:latin typeface="Candara" panose="020E0502030303020204" pitchFamily="34" charset="0"/>
              <a:cs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735067015"/>
              </p:ext>
            </p:extLst>
          </p:nvPr>
        </p:nvGraphicFramePr>
        <p:xfrm>
          <a:off x="817295" y="1098054"/>
          <a:ext cx="7517808" cy="4541520"/>
        </p:xfrm>
        <a:graphic>
          <a:graphicData uri="http://schemas.openxmlformats.org/drawingml/2006/table">
            <a:tbl>
              <a:tblPr firstRow="1" bandRow="1">
                <a:tableStyleId>{5C22544A-7EE6-4342-B048-85BDC9FD1C3A}</a:tableStyleId>
              </a:tblPr>
              <a:tblGrid>
                <a:gridCol w="2505936"/>
                <a:gridCol w="2505936"/>
                <a:gridCol w="2505936"/>
              </a:tblGrid>
              <a:tr h="849321">
                <a:tc>
                  <a:txBody>
                    <a:bodyPr/>
                    <a:lstStyle/>
                    <a:p>
                      <a:pPr algn="ctr"/>
                      <a:r>
                        <a:rPr lang="en-US" sz="2600" dirty="0" smtClean="0">
                          <a:latin typeface="Candara" panose="020E0502030303020204" pitchFamily="34" charset="0"/>
                        </a:rPr>
                        <a:t>TYPE OF ASSESSMENT</a:t>
                      </a:r>
                      <a:endParaRPr lang="en-US" sz="2600" dirty="0">
                        <a:latin typeface="Candara" panose="020E0502030303020204" pitchFamily="34" charset="0"/>
                      </a:endParaRPr>
                    </a:p>
                  </a:txBody>
                  <a:tcPr/>
                </a:tc>
                <a:tc>
                  <a:txBody>
                    <a:bodyPr/>
                    <a:lstStyle/>
                    <a:p>
                      <a:pPr algn="ctr"/>
                      <a:r>
                        <a:rPr lang="en-US" sz="2600" dirty="0" smtClean="0">
                          <a:latin typeface="Candara" panose="020E0502030303020204" pitchFamily="34" charset="0"/>
                        </a:rPr>
                        <a:t>DESCRIPTION</a:t>
                      </a:r>
                      <a:endParaRPr lang="en-US" sz="2600" dirty="0">
                        <a:latin typeface="Candara" panose="020E0502030303020204" pitchFamily="34" charset="0"/>
                      </a:endParaRPr>
                    </a:p>
                  </a:txBody>
                  <a:tcPr/>
                </a:tc>
                <a:tc>
                  <a:txBody>
                    <a:bodyPr/>
                    <a:lstStyle/>
                    <a:p>
                      <a:pPr algn="ctr"/>
                      <a:r>
                        <a:rPr lang="en-US" sz="2600" dirty="0" smtClean="0">
                          <a:latin typeface="Candara" panose="020E0502030303020204" pitchFamily="34" charset="0"/>
                        </a:rPr>
                        <a:t>BEST USED WHEN</a:t>
                      </a:r>
                      <a:endParaRPr lang="en-US" sz="2600" dirty="0">
                        <a:latin typeface="Candara" panose="020E0502030303020204" pitchFamily="34" charset="0"/>
                      </a:endParaRPr>
                    </a:p>
                  </a:txBody>
                  <a:tcPr/>
                </a:tc>
              </a:tr>
              <a:tr h="3133700">
                <a:tc>
                  <a:txBody>
                    <a:bodyPr/>
                    <a:lstStyle/>
                    <a:p>
                      <a:pPr algn="ctr"/>
                      <a:r>
                        <a:rPr lang="en-US" sz="2600" dirty="0" smtClean="0">
                          <a:latin typeface="Candara" panose="020E0502030303020204" pitchFamily="34" charset="0"/>
                        </a:rPr>
                        <a:t>WHITEBOX</a:t>
                      </a:r>
                      <a:endParaRPr lang="en-US" sz="2600" dirty="0">
                        <a:latin typeface="Candara" panose="020E0502030303020204" pitchFamily="34" charset="0"/>
                      </a:endParaRPr>
                    </a:p>
                  </a:txBody>
                  <a:tcPr/>
                </a:tc>
                <a:tc>
                  <a:txBody>
                    <a:bodyPr/>
                    <a:lstStyle/>
                    <a:p>
                      <a:pPr algn="ctr"/>
                      <a:r>
                        <a:rPr lang="en-US" sz="2600" b="0" i="0" kern="1200" dirty="0" smtClean="0">
                          <a:solidFill>
                            <a:schemeClr val="dk1"/>
                          </a:solidFill>
                          <a:effectLst/>
                          <a:latin typeface="Candara" panose="020E0502030303020204" pitchFamily="34" charset="0"/>
                          <a:ea typeface="+mn-ea"/>
                          <a:cs typeface="+mn-cs"/>
                        </a:rPr>
                        <a:t>Tester has full access to all internal information available, such as network diagrams, source code, etc.</a:t>
                      </a:r>
                      <a:endParaRPr lang="en-US" sz="2600" dirty="0">
                        <a:latin typeface="Candara" panose="020E0502030303020204" pitchFamily="34" charset="0"/>
                      </a:endParaRPr>
                    </a:p>
                  </a:txBody>
                  <a:tcPr/>
                </a:tc>
                <a:tc>
                  <a:txBody>
                    <a:bodyPr/>
                    <a:lstStyle/>
                    <a:p>
                      <a:pPr algn="ctr"/>
                      <a:r>
                        <a:rPr lang="en-US" sz="2600" b="0" i="0" kern="1200" dirty="0" smtClean="0">
                          <a:solidFill>
                            <a:schemeClr val="dk1"/>
                          </a:solidFill>
                          <a:effectLst/>
                          <a:latin typeface="Candara" panose="020E0502030303020204" pitchFamily="34" charset="0"/>
                          <a:ea typeface="+mn-ea"/>
                          <a:cs typeface="+mn-cs"/>
                        </a:rPr>
                        <a:t>Best used with vulnerability assessments because you want to find as many issues as possible</a:t>
                      </a:r>
                      <a:endParaRPr lang="en-US" sz="2600" dirty="0">
                        <a:latin typeface="Candara" panose="020E0502030303020204" pitchFamily="34" charset="0"/>
                      </a:endParaRPr>
                    </a:p>
                  </a:txBody>
                  <a:tcPr/>
                </a:tc>
              </a:tr>
            </a:tbl>
          </a:graphicData>
        </a:graphic>
      </p:graphicFrame>
      <p:sp>
        <p:nvSpPr>
          <p:cNvPr id="6" name="Rectangle 5"/>
          <p:cNvSpPr/>
          <p:nvPr/>
        </p:nvSpPr>
        <p:spPr>
          <a:xfrm>
            <a:off x="1021210" y="5804418"/>
            <a:ext cx="7472155" cy="369332"/>
          </a:xfrm>
          <a:prstGeom prst="rect">
            <a:avLst/>
          </a:prstGeom>
        </p:spPr>
        <p:txBody>
          <a:bodyPr wrap="square">
            <a:spAutoFit/>
          </a:bodyPr>
          <a:lstStyle/>
          <a:p>
            <a:r>
              <a:rPr lang="en-US" dirty="0"/>
              <a:t>https://danielmiessler.com/study/security-assessment-types/#gs.NdADAuQ</a:t>
            </a:r>
          </a:p>
        </p:txBody>
      </p:sp>
    </p:spTree>
    <p:extLst>
      <p:ext uri="{BB962C8B-B14F-4D97-AF65-F5344CB8AC3E}">
        <p14:creationId xmlns:p14="http://schemas.microsoft.com/office/powerpoint/2010/main" val="3866544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Types Of Security Assessments-Part 2</a:t>
            </a:r>
            <a:endParaRPr lang="en-US" sz="2800" dirty="0">
              <a:solidFill>
                <a:srgbClr val="002060"/>
              </a:solidFill>
              <a:latin typeface="Candara" panose="020E0502030303020204" pitchFamily="34" charset="0"/>
              <a:cs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2213388672"/>
              </p:ext>
            </p:extLst>
          </p:nvPr>
        </p:nvGraphicFramePr>
        <p:xfrm>
          <a:off x="799710" y="1396998"/>
          <a:ext cx="7588149" cy="3175001"/>
        </p:xfrm>
        <a:graphic>
          <a:graphicData uri="http://schemas.openxmlformats.org/drawingml/2006/table">
            <a:tbl>
              <a:tblPr firstRow="1" bandRow="1">
                <a:tableStyleId>{5C22544A-7EE6-4342-B048-85BDC9FD1C3A}</a:tableStyleId>
              </a:tblPr>
              <a:tblGrid>
                <a:gridCol w="2529383"/>
                <a:gridCol w="2529383"/>
                <a:gridCol w="2529383"/>
              </a:tblGrid>
              <a:tr h="1096131">
                <a:tc>
                  <a:txBody>
                    <a:bodyPr/>
                    <a:lstStyle/>
                    <a:p>
                      <a:pPr algn="ctr"/>
                      <a:r>
                        <a:rPr lang="en-US" sz="2600" dirty="0" smtClean="0">
                          <a:latin typeface="Candara" panose="020E0502030303020204" pitchFamily="34" charset="0"/>
                        </a:rPr>
                        <a:t>TYPE OF ASSESSMENT</a:t>
                      </a:r>
                      <a:endParaRPr lang="en-US" sz="2600" dirty="0">
                        <a:latin typeface="Candara" panose="020E0502030303020204" pitchFamily="34" charset="0"/>
                      </a:endParaRPr>
                    </a:p>
                  </a:txBody>
                  <a:tcPr/>
                </a:tc>
                <a:tc>
                  <a:txBody>
                    <a:bodyPr/>
                    <a:lstStyle/>
                    <a:p>
                      <a:pPr algn="ctr"/>
                      <a:r>
                        <a:rPr lang="en-US" sz="2600" dirty="0" smtClean="0">
                          <a:latin typeface="Candara" panose="020E0502030303020204" pitchFamily="34" charset="0"/>
                        </a:rPr>
                        <a:t>DESCRIPTION</a:t>
                      </a:r>
                      <a:endParaRPr lang="en-US" sz="2600" dirty="0">
                        <a:latin typeface="Candara" panose="020E0502030303020204" pitchFamily="34" charset="0"/>
                      </a:endParaRPr>
                    </a:p>
                  </a:txBody>
                  <a:tcPr/>
                </a:tc>
                <a:tc>
                  <a:txBody>
                    <a:bodyPr/>
                    <a:lstStyle/>
                    <a:p>
                      <a:pPr algn="ctr"/>
                      <a:r>
                        <a:rPr lang="en-US" sz="2600" dirty="0" smtClean="0">
                          <a:latin typeface="Candara" panose="020E0502030303020204" pitchFamily="34" charset="0"/>
                        </a:rPr>
                        <a:t>BEST USED WHEN</a:t>
                      </a:r>
                      <a:endParaRPr lang="en-US" sz="2600" dirty="0">
                        <a:latin typeface="Candara" panose="020E0502030303020204" pitchFamily="34" charset="0"/>
                      </a:endParaRPr>
                    </a:p>
                  </a:txBody>
                  <a:tcPr/>
                </a:tc>
              </a:tr>
              <a:tr h="2078870">
                <a:tc>
                  <a:txBody>
                    <a:bodyPr/>
                    <a:lstStyle/>
                    <a:p>
                      <a:pPr algn="ctr"/>
                      <a:r>
                        <a:rPr lang="en-US" sz="2600" dirty="0" smtClean="0">
                          <a:latin typeface="Candara" panose="020E0502030303020204" pitchFamily="34" charset="0"/>
                        </a:rPr>
                        <a:t>GREYBOX</a:t>
                      </a:r>
                      <a:endParaRPr lang="en-US" sz="2600" dirty="0">
                        <a:latin typeface="Candara" panose="020E0502030303020204" pitchFamily="34" charset="0"/>
                      </a:endParaRPr>
                    </a:p>
                  </a:txBody>
                  <a:tcPr/>
                </a:tc>
                <a:tc>
                  <a:txBody>
                    <a:bodyPr/>
                    <a:lstStyle/>
                    <a:p>
                      <a:pPr algn="ctr"/>
                      <a:r>
                        <a:rPr lang="en-US" sz="2600" dirty="0" smtClean="0">
                          <a:latin typeface="Candara" panose="020E0502030303020204" pitchFamily="34" charset="0"/>
                        </a:rPr>
                        <a:t>Tester has some information but not all</a:t>
                      </a:r>
                      <a:endParaRPr lang="en-US" sz="2600" dirty="0">
                        <a:latin typeface="Candara" panose="020E0502030303020204" pitchFamily="34" charset="0"/>
                      </a:endParaRPr>
                    </a:p>
                  </a:txBody>
                  <a:tcPr/>
                </a:tc>
                <a:tc>
                  <a:txBody>
                    <a:bodyPr/>
                    <a:lstStyle/>
                    <a:p>
                      <a:pPr algn="ctr"/>
                      <a:r>
                        <a:rPr lang="en-US" sz="2600" dirty="0" smtClean="0">
                          <a:latin typeface="Candara" panose="020E0502030303020204" pitchFamily="34" charset="0"/>
                        </a:rPr>
                        <a:t>You want to give some information to the tester but not all</a:t>
                      </a:r>
                      <a:endParaRPr lang="en-US" sz="2600" dirty="0">
                        <a:latin typeface="Candara" panose="020E0502030303020204" pitchFamily="34" charset="0"/>
                      </a:endParaRPr>
                    </a:p>
                  </a:txBody>
                  <a:tcPr/>
                </a:tc>
              </a:tr>
            </a:tbl>
          </a:graphicData>
        </a:graphic>
      </p:graphicFrame>
      <p:sp>
        <p:nvSpPr>
          <p:cNvPr id="8" name="Rectangle 7"/>
          <p:cNvSpPr/>
          <p:nvPr/>
        </p:nvSpPr>
        <p:spPr>
          <a:xfrm>
            <a:off x="933285" y="5152988"/>
            <a:ext cx="7472155" cy="369332"/>
          </a:xfrm>
          <a:prstGeom prst="rect">
            <a:avLst/>
          </a:prstGeom>
        </p:spPr>
        <p:txBody>
          <a:bodyPr wrap="square">
            <a:spAutoFit/>
          </a:bodyPr>
          <a:lstStyle/>
          <a:p>
            <a:r>
              <a:rPr lang="en-US" dirty="0"/>
              <a:t>https://danielmiessler.com/study/security-assessment-types/#gs.NdADAuQ</a:t>
            </a:r>
          </a:p>
        </p:txBody>
      </p:sp>
    </p:spTree>
    <p:extLst>
      <p:ext uri="{BB962C8B-B14F-4D97-AF65-F5344CB8AC3E}">
        <p14:creationId xmlns:p14="http://schemas.microsoft.com/office/powerpoint/2010/main" val="1897924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Types Of Security Assessments-Part 2</a:t>
            </a:r>
            <a:endParaRPr lang="en-US" sz="2800" dirty="0">
              <a:solidFill>
                <a:srgbClr val="002060"/>
              </a:solidFill>
              <a:latin typeface="Candara" panose="020E0502030303020204" pitchFamily="34" charset="0"/>
              <a:cs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3484467695"/>
              </p:ext>
            </p:extLst>
          </p:nvPr>
        </p:nvGraphicFramePr>
        <p:xfrm>
          <a:off x="817295" y="1396999"/>
          <a:ext cx="7588149" cy="3352800"/>
        </p:xfrm>
        <a:graphic>
          <a:graphicData uri="http://schemas.openxmlformats.org/drawingml/2006/table">
            <a:tbl>
              <a:tblPr firstRow="1" bandRow="1">
                <a:tableStyleId>{5C22544A-7EE6-4342-B048-85BDC9FD1C3A}</a:tableStyleId>
              </a:tblPr>
              <a:tblGrid>
                <a:gridCol w="2529383"/>
                <a:gridCol w="2529383"/>
                <a:gridCol w="2529383"/>
              </a:tblGrid>
              <a:tr h="832410">
                <a:tc>
                  <a:txBody>
                    <a:bodyPr/>
                    <a:lstStyle/>
                    <a:p>
                      <a:pPr algn="ctr"/>
                      <a:r>
                        <a:rPr lang="en-US" sz="2600" dirty="0" smtClean="0">
                          <a:latin typeface="Candara" panose="020E0502030303020204" pitchFamily="34" charset="0"/>
                        </a:rPr>
                        <a:t>TYPE OF ASSESSMENT</a:t>
                      </a:r>
                      <a:endParaRPr lang="en-US" sz="2600" dirty="0">
                        <a:latin typeface="Candara" panose="020E0502030303020204" pitchFamily="34" charset="0"/>
                      </a:endParaRPr>
                    </a:p>
                  </a:txBody>
                  <a:tcPr/>
                </a:tc>
                <a:tc>
                  <a:txBody>
                    <a:bodyPr/>
                    <a:lstStyle/>
                    <a:p>
                      <a:pPr algn="ctr"/>
                      <a:r>
                        <a:rPr lang="en-US" sz="2600" dirty="0" smtClean="0">
                          <a:latin typeface="Candara" panose="020E0502030303020204" pitchFamily="34" charset="0"/>
                        </a:rPr>
                        <a:t>DESCRIPTION</a:t>
                      </a:r>
                      <a:endParaRPr lang="en-US" sz="2600" dirty="0">
                        <a:latin typeface="Candara" panose="020E0502030303020204" pitchFamily="34" charset="0"/>
                      </a:endParaRPr>
                    </a:p>
                  </a:txBody>
                  <a:tcPr/>
                </a:tc>
                <a:tc>
                  <a:txBody>
                    <a:bodyPr/>
                    <a:lstStyle/>
                    <a:p>
                      <a:pPr algn="ctr"/>
                      <a:r>
                        <a:rPr lang="en-US" sz="2600" dirty="0" smtClean="0">
                          <a:latin typeface="Candara" panose="020E0502030303020204" pitchFamily="34" charset="0"/>
                        </a:rPr>
                        <a:t>BEST USED WHEN</a:t>
                      </a:r>
                      <a:endParaRPr lang="en-US" sz="2600" dirty="0">
                        <a:latin typeface="Candara" panose="020E0502030303020204" pitchFamily="34" charset="0"/>
                      </a:endParaRPr>
                    </a:p>
                  </a:txBody>
                  <a:tcPr/>
                </a:tc>
              </a:tr>
              <a:tr h="2325006">
                <a:tc>
                  <a:txBody>
                    <a:bodyPr/>
                    <a:lstStyle/>
                    <a:p>
                      <a:pPr algn="ctr"/>
                      <a:r>
                        <a:rPr lang="en-US" sz="2600" dirty="0" smtClean="0">
                          <a:latin typeface="Candara" panose="020E0502030303020204" pitchFamily="34" charset="0"/>
                        </a:rPr>
                        <a:t>BLACKBOX</a:t>
                      </a:r>
                      <a:endParaRPr lang="en-US" sz="2600" dirty="0">
                        <a:latin typeface="Candara" panose="020E0502030303020204" pitchFamily="34" charset="0"/>
                      </a:endParaRPr>
                    </a:p>
                  </a:txBody>
                  <a:tcPr/>
                </a:tc>
                <a:tc>
                  <a:txBody>
                    <a:bodyPr/>
                    <a:lstStyle/>
                    <a:p>
                      <a:pPr algn="ctr"/>
                      <a:r>
                        <a:rPr lang="en-US" sz="2600" dirty="0" smtClean="0">
                          <a:latin typeface="Candara" panose="020E0502030303020204" pitchFamily="34" charset="0"/>
                        </a:rPr>
                        <a:t>Tester</a:t>
                      </a:r>
                      <a:r>
                        <a:rPr lang="en-US" sz="2600" baseline="0" dirty="0" smtClean="0">
                          <a:latin typeface="Candara" panose="020E0502030303020204" pitchFamily="34" charset="0"/>
                        </a:rPr>
                        <a:t> is given no knowledge about the network – “attackers perspective”</a:t>
                      </a:r>
                      <a:endParaRPr lang="en-US" sz="2600" dirty="0">
                        <a:latin typeface="Candara" panose="020E0502030303020204" pitchFamily="34" charset="0"/>
                      </a:endParaRPr>
                    </a:p>
                  </a:txBody>
                  <a:tcPr/>
                </a:tc>
                <a:tc>
                  <a:txBody>
                    <a:bodyPr/>
                    <a:lstStyle/>
                    <a:p>
                      <a:pPr algn="ctr"/>
                      <a:r>
                        <a:rPr lang="en-US" sz="2600" dirty="0" smtClean="0">
                          <a:latin typeface="Candara" panose="020E0502030303020204" pitchFamily="34" charset="0"/>
                        </a:rPr>
                        <a:t>Performing a penetration test</a:t>
                      </a:r>
                      <a:endParaRPr lang="en-US" sz="2600" dirty="0">
                        <a:latin typeface="Candara" panose="020E0502030303020204" pitchFamily="34" charset="0"/>
                      </a:endParaRPr>
                    </a:p>
                  </a:txBody>
                  <a:tcPr/>
                </a:tc>
              </a:tr>
            </a:tbl>
          </a:graphicData>
        </a:graphic>
      </p:graphicFrame>
      <p:sp>
        <p:nvSpPr>
          <p:cNvPr id="6" name="Rectangle 5"/>
          <p:cNvSpPr/>
          <p:nvPr/>
        </p:nvSpPr>
        <p:spPr>
          <a:xfrm>
            <a:off x="1003627" y="5098396"/>
            <a:ext cx="7472155" cy="369332"/>
          </a:xfrm>
          <a:prstGeom prst="rect">
            <a:avLst/>
          </a:prstGeom>
        </p:spPr>
        <p:txBody>
          <a:bodyPr wrap="square">
            <a:spAutoFit/>
          </a:bodyPr>
          <a:lstStyle/>
          <a:p>
            <a:r>
              <a:rPr lang="en-US" dirty="0"/>
              <a:t>https://danielmiessler.com/study/security-assessment-types/#gs.NdADAuQ</a:t>
            </a:r>
          </a:p>
        </p:txBody>
      </p:sp>
    </p:spTree>
    <p:extLst>
      <p:ext uri="{BB962C8B-B14F-4D97-AF65-F5344CB8AC3E}">
        <p14:creationId xmlns:p14="http://schemas.microsoft.com/office/powerpoint/2010/main" val="3608978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037170"/>
            <a:ext cx="3989710" cy="4980233"/>
          </a:xfrm>
        </p:spPr>
        <p:txBody>
          <a:bodyPr>
            <a:noAutofit/>
          </a:bodyPr>
          <a:lstStyle/>
          <a:p>
            <a:pPr marL="514350" indent="-457200"/>
            <a:r>
              <a:rPr lang="en-US" sz="2600" dirty="0" smtClean="0">
                <a:latin typeface="Candara" panose="020E0502030303020204" pitchFamily="34" charset="0"/>
              </a:rPr>
              <a:t>Risk assessment:</a:t>
            </a:r>
          </a:p>
          <a:p>
            <a:pPr marL="914400" lvl="1" indent="-457200"/>
            <a:r>
              <a:rPr lang="en-US" sz="2540" dirty="0">
                <a:latin typeface="Candara" panose="020E0502030303020204" pitchFamily="34" charset="0"/>
              </a:rPr>
              <a:t>S</a:t>
            </a:r>
            <a:r>
              <a:rPr lang="en-US" sz="2540" dirty="0" smtClean="0">
                <a:latin typeface="Candara" panose="020E0502030303020204" pitchFamily="34" charset="0"/>
              </a:rPr>
              <a:t>hould </a:t>
            </a:r>
            <a:r>
              <a:rPr lang="en-US" sz="2540" dirty="0">
                <a:latin typeface="Candara" panose="020E0502030303020204" pitchFamily="34" charset="0"/>
              </a:rPr>
              <a:t>involve determining what the current level of acceptable risk is, measuring the current risk level, and then determining what can be done to bring these two </a:t>
            </a:r>
            <a:r>
              <a:rPr lang="en-US" sz="2540" dirty="0" smtClean="0">
                <a:latin typeface="Candara" panose="020E0502030303020204" pitchFamily="34" charset="0"/>
              </a:rPr>
              <a:t>in …</a:t>
            </a: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Types Of Security Assessments-Part 2</a:t>
            </a:r>
            <a:endParaRPr lang="en-US" sz="2800" dirty="0">
              <a:solidFill>
                <a:srgbClr val="002060"/>
              </a:solidFill>
              <a:latin typeface="Candara" panose="020E0502030303020204" pitchFamily="34" charset="0"/>
              <a:cs typeface="Arial"/>
            </a:endParaRPr>
          </a:p>
        </p:txBody>
      </p:sp>
      <p:sp>
        <p:nvSpPr>
          <p:cNvPr id="4" name="Rectangle 3"/>
          <p:cNvSpPr/>
          <p:nvPr/>
        </p:nvSpPr>
        <p:spPr>
          <a:xfrm>
            <a:off x="4824483" y="5680797"/>
            <a:ext cx="3900954" cy="646331"/>
          </a:xfrm>
          <a:prstGeom prst="rect">
            <a:avLst/>
          </a:prstGeom>
        </p:spPr>
        <p:txBody>
          <a:bodyPr wrap="square">
            <a:spAutoFit/>
          </a:bodyPr>
          <a:lstStyle/>
          <a:p>
            <a:r>
              <a:rPr lang="en-US" dirty="0"/>
              <a:t>https://danielmiessler.com/study/security-assessment-types/#gs.NdADAuQ</a:t>
            </a:r>
          </a:p>
        </p:txBody>
      </p:sp>
    </p:spTree>
    <p:extLst>
      <p:ext uri="{BB962C8B-B14F-4D97-AF65-F5344CB8AC3E}">
        <p14:creationId xmlns:p14="http://schemas.microsoft.com/office/powerpoint/2010/main" val="982552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514350" indent="-457200"/>
            <a:r>
              <a:rPr lang="en-US" sz="2600" dirty="0" smtClean="0">
                <a:latin typeface="Candara" panose="020E0502030303020204" pitchFamily="34" charset="0"/>
              </a:rPr>
              <a:t>Risk assessment:</a:t>
            </a:r>
          </a:p>
          <a:p>
            <a:pPr marL="914400" lvl="1" indent="-457200"/>
            <a:r>
              <a:rPr lang="en-US" sz="2600" dirty="0" smtClean="0">
                <a:latin typeface="Candara" panose="020E0502030303020204" pitchFamily="34" charset="0"/>
              </a:rPr>
              <a:t>…line </a:t>
            </a:r>
            <a:r>
              <a:rPr lang="en-US" sz="2600" dirty="0">
                <a:latin typeface="Candara" panose="020E0502030303020204" pitchFamily="34" charset="0"/>
              </a:rPr>
              <a:t>where there are mismatches. Risk Assessments commonly involve the rating of risks in two dimensions: probability, and </a:t>
            </a:r>
            <a:r>
              <a:rPr lang="en-US" sz="2600" dirty="0" smtClean="0">
                <a:latin typeface="Candara" panose="020E0502030303020204" pitchFamily="34" charset="0"/>
              </a:rPr>
              <a:t>impact.</a:t>
            </a:r>
            <a:endParaRPr lang="en-US" sz="2600" dirty="0">
              <a:latin typeface="Candara" panose="020E0502030303020204" pitchFamily="34" charset="0"/>
            </a:endParaRPr>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Types Of Security Assessments-Part 2</a:t>
            </a:r>
            <a:endParaRPr lang="en-US" sz="2800" dirty="0">
              <a:solidFill>
                <a:srgbClr val="002060"/>
              </a:solidFill>
              <a:latin typeface="Candara" panose="020E0502030303020204" pitchFamily="34" charset="0"/>
              <a:cs typeface="Arial"/>
            </a:endParaRPr>
          </a:p>
        </p:txBody>
      </p:sp>
      <p:sp>
        <p:nvSpPr>
          <p:cNvPr id="4" name="Rectangle 3"/>
          <p:cNvSpPr/>
          <p:nvPr/>
        </p:nvSpPr>
        <p:spPr>
          <a:xfrm>
            <a:off x="4754143" y="5480277"/>
            <a:ext cx="3900954" cy="646331"/>
          </a:xfrm>
          <a:prstGeom prst="rect">
            <a:avLst/>
          </a:prstGeom>
        </p:spPr>
        <p:txBody>
          <a:bodyPr wrap="square">
            <a:spAutoFit/>
          </a:bodyPr>
          <a:lstStyle/>
          <a:p>
            <a:r>
              <a:rPr lang="en-US" dirty="0"/>
              <a:t>https://danielmiessler.com/study/security-assessment-types/#gs.NdADAuQ</a:t>
            </a:r>
          </a:p>
        </p:txBody>
      </p:sp>
    </p:spTree>
    <p:extLst>
      <p:ext uri="{BB962C8B-B14F-4D97-AF65-F5344CB8AC3E}">
        <p14:creationId xmlns:p14="http://schemas.microsoft.com/office/powerpoint/2010/main" val="1890677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630217" y="1089925"/>
            <a:ext cx="3989710" cy="4980233"/>
          </a:xfrm>
        </p:spPr>
        <p:txBody>
          <a:bodyPr>
            <a:noAutofit/>
          </a:bodyPr>
          <a:lstStyle/>
          <a:p>
            <a:pPr marL="514350" indent="-457200"/>
            <a:r>
              <a:rPr lang="en-US" sz="2600" dirty="0" smtClean="0">
                <a:latin typeface="Candara" panose="020E0502030303020204" pitchFamily="34" charset="0"/>
              </a:rPr>
              <a:t>Risk assessment:</a:t>
            </a:r>
          </a:p>
          <a:p>
            <a:pPr marL="914400" lvl="1" indent="-457200"/>
            <a:r>
              <a:rPr lang="en-US" sz="2600" dirty="0">
                <a:latin typeface="Candara" panose="020E0502030303020204" pitchFamily="34" charset="0"/>
              </a:rPr>
              <a:t>U</a:t>
            </a:r>
            <a:r>
              <a:rPr lang="en-US" sz="2600" dirty="0" smtClean="0">
                <a:latin typeface="Candara" panose="020E0502030303020204" pitchFamily="34" charset="0"/>
              </a:rPr>
              <a:t>mbrella </a:t>
            </a:r>
            <a:r>
              <a:rPr lang="en-US" sz="2600" dirty="0">
                <a:latin typeface="Candara" panose="020E0502030303020204" pitchFamily="34" charset="0"/>
              </a:rPr>
              <a:t>term for determining what you have of value, how it can be attacked, what you would lose if those attacks were successful, and what should be done to address the issues.</a:t>
            </a:r>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Types Of Security Assessments-Part 2</a:t>
            </a:r>
            <a:endParaRPr lang="en-US" sz="2800" dirty="0">
              <a:solidFill>
                <a:srgbClr val="002060"/>
              </a:solidFill>
              <a:latin typeface="Candara" panose="020E0502030303020204" pitchFamily="34" charset="0"/>
              <a:cs typeface="Arial"/>
            </a:endParaRPr>
          </a:p>
        </p:txBody>
      </p:sp>
      <p:sp>
        <p:nvSpPr>
          <p:cNvPr id="4" name="Rectangle 3"/>
          <p:cNvSpPr/>
          <p:nvPr/>
        </p:nvSpPr>
        <p:spPr>
          <a:xfrm>
            <a:off x="4771728" y="5673186"/>
            <a:ext cx="3862317" cy="646331"/>
          </a:xfrm>
          <a:prstGeom prst="rect">
            <a:avLst/>
          </a:prstGeom>
        </p:spPr>
        <p:txBody>
          <a:bodyPr wrap="square">
            <a:spAutoFit/>
          </a:bodyPr>
          <a:lstStyle/>
          <a:p>
            <a:r>
              <a:rPr lang="en-US" dirty="0"/>
              <a:t>https://danielmiessler.com/study/security-assessment-types/#gs.NdADAuQ</a:t>
            </a:r>
          </a:p>
        </p:txBody>
      </p:sp>
    </p:spTree>
    <p:extLst>
      <p:ext uri="{BB962C8B-B14F-4D97-AF65-F5344CB8AC3E}">
        <p14:creationId xmlns:p14="http://schemas.microsoft.com/office/powerpoint/2010/main" val="3780174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514350" indent="-457200"/>
            <a:r>
              <a:rPr lang="en-US" sz="2600" dirty="0" smtClean="0">
                <a:latin typeface="Candara" panose="020E0502030303020204" pitchFamily="34" charset="0"/>
              </a:rPr>
              <a:t>Threat assessment:</a:t>
            </a:r>
          </a:p>
          <a:p>
            <a:pPr marL="914400" lvl="1" indent="-457200"/>
            <a:r>
              <a:rPr lang="en-US" sz="2600" dirty="0" smtClean="0">
                <a:latin typeface="Candara" panose="020E0502030303020204" pitchFamily="34" charset="0"/>
              </a:rPr>
              <a:t>The </a:t>
            </a:r>
            <a:r>
              <a:rPr lang="en-US" sz="2600" dirty="0">
                <a:latin typeface="Candara" panose="020E0502030303020204" pitchFamily="34" charset="0"/>
              </a:rPr>
              <a:t>driver for the assessment is to determine how many resources—if any—should be spent on addressing the issue in question.</a:t>
            </a:r>
            <a:endParaRPr lang="en-US" sz="2600" dirty="0" smtClean="0">
              <a:latin typeface="Candara" panose="020E0502030303020204" pitchFamily="34" charset="0"/>
            </a:endParaRPr>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Types Of Security Assessments-Part 2</a:t>
            </a:r>
            <a:endParaRPr lang="en-US" sz="2800" dirty="0">
              <a:solidFill>
                <a:srgbClr val="002060"/>
              </a:solidFill>
              <a:latin typeface="Candara" panose="020E0502030303020204" pitchFamily="34" charset="0"/>
              <a:cs typeface="Arial"/>
            </a:endParaRPr>
          </a:p>
        </p:txBody>
      </p:sp>
      <p:sp>
        <p:nvSpPr>
          <p:cNvPr id="4" name="Rectangle 3"/>
          <p:cNvSpPr/>
          <p:nvPr/>
        </p:nvSpPr>
        <p:spPr>
          <a:xfrm>
            <a:off x="4771728" y="5399966"/>
            <a:ext cx="3862317" cy="646331"/>
          </a:xfrm>
          <a:prstGeom prst="rect">
            <a:avLst/>
          </a:prstGeom>
        </p:spPr>
        <p:txBody>
          <a:bodyPr wrap="square">
            <a:spAutoFit/>
          </a:bodyPr>
          <a:lstStyle/>
          <a:p>
            <a:r>
              <a:rPr lang="en-US" dirty="0"/>
              <a:t>https://danielmiessler.com/study/security-assessment-types/#gs.NdADAuQ</a:t>
            </a:r>
          </a:p>
        </p:txBody>
      </p:sp>
    </p:spTree>
    <p:extLst>
      <p:ext uri="{BB962C8B-B14F-4D97-AF65-F5344CB8AC3E}">
        <p14:creationId xmlns:p14="http://schemas.microsoft.com/office/powerpoint/2010/main" val="3906974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089925"/>
            <a:ext cx="3989710" cy="4980233"/>
          </a:xfrm>
        </p:spPr>
        <p:txBody>
          <a:bodyPr>
            <a:noAutofit/>
          </a:bodyPr>
          <a:lstStyle/>
          <a:p>
            <a:pPr marL="514350" indent="-457200"/>
            <a:r>
              <a:rPr lang="en-US" sz="2600" dirty="0" smtClean="0">
                <a:latin typeface="Candara" panose="020E0502030303020204" pitchFamily="34" charset="0"/>
              </a:rPr>
              <a:t>Threat assessment:</a:t>
            </a:r>
          </a:p>
          <a:p>
            <a:pPr marL="914400" lvl="1" indent="-457200"/>
            <a:r>
              <a:rPr lang="en-US" sz="2600" dirty="0">
                <a:latin typeface="Candara" panose="020E0502030303020204" pitchFamily="34" charset="0"/>
              </a:rPr>
              <a:t>A threat assessment is best used in situations where someone has made a claim around performing an attack in the future, or such a potential is uncovered somehow.</a:t>
            </a:r>
            <a:endParaRPr lang="en-US" sz="2600" dirty="0" smtClean="0">
              <a:latin typeface="Candara" panose="020E0502030303020204" pitchFamily="34" charset="0"/>
            </a:endParaRPr>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Types Of Security Assessments-Part 2</a:t>
            </a:r>
            <a:endParaRPr lang="en-US" sz="2800" dirty="0">
              <a:solidFill>
                <a:srgbClr val="002060"/>
              </a:solidFill>
              <a:latin typeface="Candara" panose="020E0502030303020204" pitchFamily="34" charset="0"/>
              <a:cs typeface="Arial"/>
            </a:endParaRPr>
          </a:p>
        </p:txBody>
      </p:sp>
      <p:sp>
        <p:nvSpPr>
          <p:cNvPr id="4" name="Rectangle 3"/>
          <p:cNvSpPr/>
          <p:nvPr/>
        </p:nvSpPr>
        <p:spPr>
          <a:xfrm>
            <a:off x="4824483" y="5702582"/>
            <a:ext cx="3739225" cy="646331"/>
          </a:xfrm>
          <a:prstGeom prst="rect">
            <a:avLst/>
          </a:prstGeom>
        </p:spPr>
        <p:txBody>
          <a:bodyPr wrap="square">
            <a:spAutoFit/>
          </a:bodyPr>
          <a:lstStyle/>
          <a:p>
            <a:r>
              <a:rPr lang="en-US" dirty="0"/>
              <a:t>https://danielmiessler.com/study/security-assessment-types/#gs.NdADAuQ</a:t>
            </a:r>
          </a:p>
        </p:txBody>
      </p:sp>
    </p:spTree>
    <p:extLst>
      <p:ext uri="{BB962C8B-B14F-4D97-AF65-F5344CB8AC3E}">
        <p14:creationId xmlns:p14="http://schemas.microsoft.com/office/powerpoint/2010/main" val="3958201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19925</TotalTime>
  <Words>395</Words>
  <Application>Microsoft Office PowerPoint</Application>
  <PresentationFormat>On-screen Show (4:3)</PresentationFormat>
  <Paragraphs>71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Candara</vt:lpstr>
      <vt:lpstr>Office Theme</vt:lpstr>
      <vt:lpstr>Types Of Security Assessments-Part 2</vt:lpstr>
      <vt:lpstr>Types Of Security Assessments-Part 2</vt:lpstr>
      <vt:lpstr>Types Of Security Assessments-Part 2</vt:lpstr>
      <vt:lpstr>Types Of Security Assessments-Part 2</vt:lpstr>
      <vt:lpstr>Types Of Security Assessments-Part 2</vt:lpstr>
      <vt:lpstr>Types Of Security Assessments-Part 2</vt:lpstr>
      <vt:lpstr>Types Of Security Assessments-Part 2</vt:lpstr>
      <vt:lpstr>Types Of Security Assessments-Part 2</vt:lpstr>
      <vt:lpstr>Types Of Security Assessments-Part 2</vt:lpstr>
      <vt:lpstr>Types Of Security Assessments-Part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Administrator</cp:lastModifiedBy>
  <cp:revision>1600</cp:revision>
  <cp:lastPrinted>2017-07-15T17:14:51Z</cp:lastPrinted>
  <dcterms:modified xsi:type="dcterms:W3CDTF">2017-07-31T11:25:33Z</dcterms:modified>
</cp:coreProperties>
</file>