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83" r:id="rId2"/>
    <p:sldId id="384" r:id="rId3"/>
    <p:sldId id="385" r:id="rId4"/>
    <p:sldId id="386" r:id="rId5"/>
    <p:sldId id="387" r:id="rId6"/>
    <p:sldId id="388" r:id="rId7"/>
    <p:sldId id="38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068" y="-96"/>
      </p:cViewPr>
      <p:guideLst>
        <p:guide orient="horz" pos="809"/>
        <p:guide orient="horz" pos="144"/>
        <p:guide pos="2976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8/20/2017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8/20/2017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8/20/2017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Let us examine the reasons for proposing a security transformation in the first place: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Information security almost one generation behind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Arduous to catch up with Information Security posture unless there is a “transformation”</a:t>
            </a:r>
            <a:endParaRPr lang="en-US" sz="260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Transformation: Failure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3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Guaranteed failure: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  <a:cs typeface="Arial"/>
              </a:rPr>
              <a:t>Cosmetic commitment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  <a:cs typeface="Arial"/>
              </a:rPr>
              <a:t>Not willing to invest in resources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  <a:cs typeface="Arial"/>
              </a:rPr>
              <a:t>Deficient program structure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  <a:cs typeface="Arial"/>
              </a:rPr>
              <a:t>Lack of effective project management</a:t>
            </a:r>
            <a:endParaRPr lang="en-US" sz="260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Transformation: Failure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965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  <a:cs typeface="Arial"/>
              </a:rPr>
              <a:t>Cosmetic Commitment:</a:t>
            </a:r>
          </a:p>
          <a:p>
            <a:pPr marL="914400" lvl="1" indent="-514350"/>
            <a:r>
              <a:rPr lang="en-US" sz="2600" dirty="0" smtClean="0">
                <a:latin typeface="Candara" panose="020E0502030303020204" pitchFamily="34" charset="0"/>
                <a:cs typeface="Arial"/>
              </a:rPr>
              <a:t>Lack of awareness &amp; understanding</a:t>
            </a:r>
          </a:p>
          <a:p>
            <a:pPr marL="914400" lvl="1" indent="-514350"/>
            <a:r>
              <a:rPr lang="en-US" sz="2600" dirty="0" smtClean="0">
                <a:latin typeface="Candara" panose="020E0502030303020204" pitchFamily="34" charset="0"/>
                <a:cs typeface="Arial"/>
              </a:rPr>
              <a:t>Short-term vision</a:t>
            </a:r>
          </a:p>
          <a:p>
            <a:pPr marL="914400" lvl="1" indent="-514350"/>
            <a:r>
              <a:rPr lang="en-US" sz="2600" dirty="0" smtClean="0">
                <a:latin typeface="Candara" panose="020E0502030303020204" pitchFamily="34" charset="0"/>
                <a:cs typeface="Arial"/>
              </a:rPr>
              <a:t>Lack of priority</a:t>
            </a:r>
          </a:p>
          <a:p>
            <a:pPr marL="914400" lvl="1" indent="-514350"/>
            <a:r>
              <a:rPr lang="en-US" sz="2600" dirty="0" smtClean="0">
                <a:latin typeface="Candara" panose="020E0502030303020204" pitchFamily="34" charset="0"/>
                <a:cs typeface="Arial"/>
              </a:rPr>
              <a:t>Poorly managed organization</a:t>
            </a:r>
            <a:endParaRPr lang="en-US" sz="260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Transformation: Failure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855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600" dirty="0" smtClean="0">
                <a:latin typeface="Candara" panose="020E0502030303020204" pitchFamily="34" charset="0"/>
                <a:cs typeface="Arial"/>
              </a:rPr>
              <a:t>Not Willing To Invest In Resources:</a:t>
            </a:r>
          </a:p>
          <a:p>
            <a:pPr marL="914400" lvl="1" indent="-514350"/>
            <a:r>
              <a:rPr lang="en-US" sz="2600" dirty="0" smtClean="0">
                <a:latin typeface="Candara" panose="020E0502030303020204" pitchFamily="34" charset="0"/>
                <a:cs typeface="Arial"/>
              </a:rPr>
              <a:t>Deficient allocation of funds for Information Security Program</a:t>
            </a:r>
          </a:p>
          <a:p>
            <a:pPr marL="914400" lvl="1" indent="-514350"/>
            <a:r>
              <a:rPr lang="en-US" sz="2600" dirty="0" smtClean="0">
                <a:latin typeface="Candara" panose="020E0502030303020204" pitchFamily="34" charset="0"/>
                <a:cs typeface="Arial"/>
              </a:rPr>
              <a:t>Not willing to allocate time for IT to perform security tasks</a:t>
            </a:r>
          </a:p>
          <a:p>
            <a:pPr marL="914400" lvl="1" indent="-514350"/>
            <a:r>
              <a:rPr lang="en-US" sz="2600" dirty="0" smtClean="0">
                <a:latin typeface="Candara" panose="020E0502030303020204" pitchFamily="34" charset="0"/>
                <a:cs typeface="Arial"/>
              </a:rPr>
              <a:t>Loss-making organization</a:t>
            </a:r>
            <a:endParaRPr lang="en-US" sz="260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Transformation: Failure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755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600" dirty="0" smtClean="0">
                <a:latin typeface="Candara" panose="020E0502030303020204" pitchFamily="34" charset="0"/>
                <a:cs typeface="Arial"/>
              </a:rPr>
              <a:t>Deficient Program Structure:</a:t>
            </a:r>
          </a:p>
          <a:p>
            <a:pPr marL="914400" lvl="1" indent="-514350"/>
            <a:r>
              <a:rPr lang="en-US" sz="2600" dirty="0" smtClean="0">
                <a:latin typeface="Candara" panose="020E0502030303020204" pitchFamily="34" charset="0"/>
                <a:cs typeface="Arial"/>
              </a:rPr>
              <a:t>Ineffective Information Security Management Committee (ISMC)</a:t>
            </a:r>
          </a:p>
          <a:p>
            <a:pPr marL="914400" lvl="1" indent="-514350"/>
            <a:r>
              <a:rPr lang="en-US" sz="2600" dirty="0" smtClean="0">
                <a:latin typeface="Candara" panose="020E0502030303020204" pitchFamily="34" charset="0"/>
                <a:cs typeface="Arial"/>
              </a:rPr>
              <a:t>Not taking along other stakeholders</a:t>
            </a:r>
          </a:p>
          <a:p>
            <a:pPr marL="914400" lvl="1" indent="-514350"/>
            <a:r>
              <a:rPr lang="en-US" sz="2600" dirty="0" smtClean="0">
                <a:latin typeface="Candara" panose="020E0502030303020204" pitchFamily="34" charset="0"/>
                <a:cs typeface="Arial"/>
              </a:rPr>
              <a:t>Inexperienced IT or security leadership</a:t>
            </a:r>
          </a:p>
          <a:p>
            <a:pPr marL="914400" lvl="1" indent="-514350"/>
            <a:r>
              <a:rPr lang="en-US" sz="2600" dirty="0" smtClean="0">
                <a:latin typeface="Candara" panose="020E0502030303020204" pitchFamily="34" charset="0"/>
                <a:cs typeface="Arial"/>
              </a:rPr>
              <a:t>IT team not incentivized</a:t>
            </a:r>
          </a:p>
          <a:p>
            <a:pPr marL="400050" lvl="1" indent="0">
              <a:buNone/>
            </a:pPr>
            <a:endParaRPr lang="en-US" sz="260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Transformation: Failure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301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600" dirty="0" smtClean="0">
                <a:latin typeface="Candara" panose="020E0502030303020204" pitchFamily="34" charset="0"/>
                <a:cs typeface="Arial"/>
              </a:rPr>
              <a:t>Lack Of Effective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P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roject Management:</a:t>
            </a:r>
          </a:p>
          <a:p>
            <a:pPr marL="914400" lvl="1" indent="-514350"/>
            <a:r>
              <a:rPr lang="en-US" sz="2600" dirty="0" smtClean="0">
                <a:latin typeface="Candara" panose="020E0502030303020204" pitchFamily="34" charset="0"/>
                <a:cs typeface="Arial"/>
              </a:rPr>
              <a:t>Any project will fail without effective project management</a:t>
            </a:r>
          </a:p>
          <a:p>
            <a:pPr marL="914400" lvl="1" indent="-514350"/>
            <a:r>
              <a:rPr lang="en-US" sz="2600" dirty="0" smtClean="0">
                <a:latin typeface="Candara" panose="020E0502030303020204" pitchFamily="34" charset="0"/>
                <a:cs typeface="Arial"/>
              </a:rPr>
              <a:t>Effective planning, execution, monitoring, and reporting</a:t>
            </a:r>
          </a:p>
          <a:p>
            <a:pPr marL="914400" lvl="1" indent="-514350"/>
            <a:r>
              <a:rPr lang="en-US" sz="2600" dirty="0" smtClean="0">
                <a:latin typeface="Candara" panose="020E0502030303020204" pitchFamily="34" charset="0"/>
                <a:cs typeface="Arial"/>
              </a:rPr>
              <a:t>Experience &amp; domain knowledge</a:t>
            </a:r>
            <a:endParaRPr lang="en-US" sz="260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Transformation: Failure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422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Conclusion: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The Information Security Transformation requires a tremendous amount of hard work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Not possible without commitment, right strategy, correct structure, and effective execution </a:t>
            </a:r>
          </a:p>
          <a:p>
            <a:pPr marL="0" indent="0">
              <a:buNone/>
            </a:pPr>
            <a:endParaRPr lang="en-US" sz="260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Transformation: Failure ?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74460" y="59231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27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20106</TotalTime>
  <Words>229</Words>
  <Application>Microsoft Office PowerPoint</Application>
  <PresentationFormat>On-screen Show (4:3)</PresentationFormat>
  <Paragraphs>51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Security Transformation: Failure ?</vt:lpstr>
      <vt:lpstr>Security Transformation: Failure ?</vt:lpstr>
      <vt:lpstr>Security Transformation: Failure ?</vt:lpstr>
      <vt:lpstr>Security Transformation: Failure ?</vt:lpstr>
      <vt:lpstr>Security Transformation: Failure ?</vt:lpstr>
      <vt:lpstr>Security Transformation: Failure ?</vt:lpstr>
      <vt:lpstr>Security Transformation: Failure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Nahil</cp:lastModifiedBy>
  <cp:revision>1633</cp:revision>
  <cp:lastPrinted>2017-07-15T17:14:51Z</cp:lastPrinted>
  <dcterms:modified xsi:type="dcterms:W3CDTF">2017-08-20T08:56:41Z</dcterms:modified>
</cp:coreProperties>
</file>