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3" r:id="rId2"/>
    <p:sldId id="384" r:id="rId3"/>
    <p:sldId id="385" r:id="rId4"/>
    <p:sldId id="388" r:id="rId5"/>
    <p:sldId id="386" r:id="rId6"/>
    <p:sldId id="387" r:id="rId7"/>
    <p:sldId id="38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318" y="7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What are the key questions that can be used to assess the security posture of the organization ?</a:t>
            </a: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2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Questions To Assess Security Posture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Questions To Assess Security Posture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971841"/>
              </p:ext>
            </p:extLst>
          </p:nvPr>
        </p:nvGraphicFramePr>
        <p:xfrm>
          <a:off x="714379" y="1282694"/>
          <a:ext cx="7688802" cy="5073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517"/>
                <a:gridCol w="5773252"/>
                <a:gridCol w="1277033"/>
              </a:tblGrid>
              <a:tr h="4697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SN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QUESTION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PTS 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8456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DESIGNATED HEAD OF INFORMATION SECURITY ?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30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8456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2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INFORMATION SECURITY POLICY (AVAILABLE ON PORTAL) ?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20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12214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3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latin typeface="Candara" panose="020E0502030303020204" pitchFamily="34" charset="0"/>
                        </a:rPr>
                        <a:t>INTERNAL VULNERABILITY MANAGEMENT PROGRAM (INTERNAL TOOL WITH MIN QTR SCANS) ?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50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8456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4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EXTERNAL PENETRATION TEST CONDUCTED MIN ONCE PER YEAR ?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50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8456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5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IT ASSETS HARDENED WITH CIS/DISA OR OTHER INDUSTRY BEST-PRACTICE ?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100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12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Questions To Assess Security Posture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815722"/>
              </p:ext>
            </p:extLst>
          </p:nvPr>
        </p:nvGraphicFramePr>
        <p:xfrm>
          <a:off x="728659" y="1354134"/>
          <a:ext cx="764594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58"/>
                <a:gridCol w="5741072"/>
                <a:gridCol w="1269915"/>
              </a:tblGrid>
              <a:tr h="4511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SN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QUESTION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PTS 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1172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6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ESTABLISHED</a:t>
                      </a:r>
                      <a:r>
                        <a:rPr lang="en-US" sz="2400" baseline="0" dirty="0" smtClean="0">
                          <a:latin typeface="Candara" panose="020E0502030303020204" pitchFamily="34" charset="0"/>
                        </a:rPr>
                        <a:t> INTERNAL PROCESSES FOR CHANGE MANAGEMENT, INCIDENT MANAGEMENT, CAPACITY PLANNING ?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25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511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7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IS INFOSEC TEAM SIZE MIN 15% OF IT TEAM</a:t>
                      </a:r>
                      <a:r>
                        <a:rPr lang="en-US" sz="2400" baseline="0" dirty="0" smtClean="0">
                          <a:latin typeface="Candara" panose="020E0502030303020204" pitchFamily="34" charset="0"/>
                        </a:rPr>
                        <a:t> ?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25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511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8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DO YOU HAVE OPERATIONAL</a:t>
                      </a:r>
                      <a:r>
                        <a:rPr lang="en-US" sz="2400" baseline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DR SITE ?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50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511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9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ALL SYSTEMS HAVE LICENSED OS</a:t>
                      </a:r>
                      <a:r>
                        <a:rPr lang="en-US" sz="2400" baseline="0" dirty="0" smtClean="0">
                          <a:latin typeface="Candara" panose="020E0502030303020204" pitchFamily="34" charset="0"/>
                        </a:rPr>
                        <a:t> ?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50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8120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10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IS ACTIVE DIRECTORY AND LICENSED AV RUNNING</a:t>
                      </a:r>
                      <a:r>
                        <a:rPr lang="en-US" sz="2400" baseline="0" dirty="0" smtClean="0">
                          <a:latin typeface="Candara" panose="020E0502030303020204" pitchFamily="34" charset="0"/>
                        </a:rPr>
                        <a:t> ON ALL WORKSTATIONS ?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50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49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Questions To Assess Security Posture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27914"/>
              </p:ext>
            </p:extLst>
          </p:nvPr>
        </p:nvGraphicFramePr>
        <p:xfrm>
          <a:off x="600501" y="1396998"/>
          <a:ext cx="7888407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93"/>
                <a:gridCol w="5923128"/>
                <a:gridCol w="1310186"/>
              </a:tblGrid>
              <a:tr h="4313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SN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QUESTION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PTS 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313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11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DOES</a:t>
                      </a:r>
                      <a:r>
                        <a:rPr lang="en-US" sz="2400" baseline="0" dirty="0" smtClean="0">
                          <a:latin typeface="Candara" panose="020E0502030303020204" pitchFamily="34" charset="0"/>
                        </a:rPr>
                        <a:t> NETWORK PERFORM FILTERING FOR WEB, AND ANTI-SPAM AT EDGE ?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20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313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12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FILTER TRAFFIC AT DATA CENTER SWITCH BASED ON ACCESS LIST ?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20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313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13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EDGE FIREWALL AND DMZ PRESENT ?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20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313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14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REGULAR BACKUPS OFFSITE AND PERFORM DR DRILL ON 2X YEAR BASIS ?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20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313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15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DOES MANAGEMENT REVIEW INFOSEC</a:t>
                      </a:r>
                      <a:r>
                        <a:rPr lang="en-US" sz="2400" baseline="0" dirty="0" smtClean="0">
                          <a:latin typeface="Candara" panose="020E0502030303020204" pitchFamily="34" charset="0"/>
                        </a:rPr>
                        <a:t> ON A QUARTERLY BASIS ?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20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3135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TOTAL 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anose="020E0502030303020204" pitchFamily="34" charset="0"/>
                        </a:rPr>
                        <a:t>500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8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Questions To Assess Security Posture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55844"/>
              </p:ext>
            </p:extLst>
          </p:nvPr>
        </p:nvGraphicFramePr>
        <p:xfrm>
          <a:off x="698597" y="1396999"/>
          <a:ext cx="7751928" cy="4852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976"/>
                <a:gridCol w="2583976"/>
                <a:gridCol w="2583976"/>
              </a:tblGrid>
              <a:tr h="9207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SCORE RANGE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POSTURE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RECCOMENDED ACTIONS</a:t>
                      </a:r>
                      <a:endParaRPr lang="en-US" sz="2000" dirty="0"/>
                    </a:p>
                  </a:txBody>
                  <a:tcPr anchor="ctr"/>
                </a:tc>
              </a:tr>
              <a:tr h="5334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LESS THAN 20%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SEVERE RISK </a:t>
                      </a:r>
                      <a:endParaRPr lang="en-US" sz="20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INFORMATION SECURITY TRANSFORMATION PROGRAM</a:t>
                      </a:r>
                      <a:endParaRPr lang="en-US" sz="2000" dirty="0"/>
                    </a:p>
                  </a:txBody>
                  <a:tcPr anchor="ctr"/>
                </a:tc>
              </a:tr>
              <a:tr h="5334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20% TO 35%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HIGH RISK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INFORMATION SECURITY TRANSFORMATION PROGRAM</a:t>
                      </a:r>
                    </a:p>
                  </a:txBody>
                  <a:tcPr anchor="ctr"/>
                </a:tc>
              </a:tr>
              <a:tr h="5334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35% TO 50%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MEDIUM RISK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INFORMATION SECURITY TRANSFORMATION PROGRAM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0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Questions To Assess Security Posture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6883"/>
              </p:ext>
            </p:extLst>
          </p:nvPr>
        </p:nvGraphicFramePr>
        <p:xfrm>
          <a:off x="698597" y="1396999"/>
          <a:ext cx="7751928" cy="3633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976"/>
                <a:gridCol w="2583976"/>
                <a:gridCol w="2583976"/>
              </a:tblGrid>
              <a:tr h="9207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SCORE RANGE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POSTURE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RECCOMENDED ACTIONS</a:t>
                      </a:r>
                      <a:endParaRPr lang="en-US" sz="2000" dirty="0"/>
                    </a:p>
                  </a:txBody>
                  <a:tcPr anchor="ctr"/>
                </a:tc>
              </a:tr>
              <a:tr h="5334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50% TO 70%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FURTHER IMPROVEMENTS REQUIRED</a:t>
                      </a:r>
                      <a:endParaRPr lang="en-US" sz="20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THIRD-PARTY SECURITY REVIEW</a:t>
                      </a:r>
                    </a:p>
                  </a:txBody>
                  <a:tcPr anchor="ctr"/>
                </a:tc>
              </a:tr>
              <a:tr h="5334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70% TO 85%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SATISFACTORY</a:t>
                      </a:r>
                      <a:endParaRPr lang="en-US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THIRD-PARTY SECURITY REVIEW</a:t>
                      </a:r>
                    </a:p>
                  </a:txBody>
                  <a:tcPr anchor="ctr"/>
                </a:tc>
              </a:tr>
              <a:tr h="5334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HIGHER THAN 85%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VERY GOOD !</a:t>
                      </a:r>
                      <a:endParaRPr lang="en-US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GO</a:t>
                      </a:r>
                      <a:r>
                        <a:rPr lang="en-US" sz="2000" baseline="0" dirty="0" smtClean="0"/>
                        <a:t> FOR ISO@7001:2013 CERTIFICATION !</a:t>
                      </a:r>
                      <a:endParaRPr lang="en-US" sz="20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8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By evaluating the security posture and comparing with a few other organizations (through a limited survey), the security posture can be portrayed in a quantitative manner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The questions can be refined and customized for your organization</a:t>
            </a: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2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Questions To Assess Security Posture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6597" y="610054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20318</TotalTime>
  <Words>373</Words>
  <Application>Microsoft Office PowerPoint</Application>
  <PresentationFormat>On-screen Show (4:3)</PresentationFormat>
  <Paragraphs>105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Key Questions To Assess Security Posture</vt:lpstr>
      <vt:lpstr>Key Questions To Assess Security Posture</vt:lpstr>
      <vt:lpstr>Key Questions To Assess Security Posture</vt:lpstr>
      <vt:lpstr>Key Questions To Assess Security Posture</vt:lpstr>
      <vt:lpstr>Key Questions To Assess Security Posture</vt:lpstr>
      <vt:lpstr>Key Questions To Assess Security Posture</vt:lpstr>
      <vt:lpstr>Key Questions To Assess Security Posture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1687</cp:revision>
  <cp:lastPrinted>2017-07-15T17:14:51Z</cp:lastPrinted>
  <dcterms:modified xsi:type="dcterms:W3CDTF">2017-08-20T10:48:57Z</dcterms:modified>
</cp:coreProperties>
</file>